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89" r:id="rId2"/>
    <p:sldId id="291" r:id="rId3"/>
    <p:sldId id="294" r:id="rId4"/>
    <p:sldId id="385" r:id="rId5"/>
    <p:sldId id="382" r:id="rId6"/>
    <p:sldId id="384" r:id="rId7"/>
    <p:sldId id="383" r:id="rId8"/>
    <p:sldId id="333" r:id="rId9"/>
    <p:sldId id="295" r:id="rId10"/>
    <p:sldId id="360" r:id="rId11"/>
    <p:sldId id="358" r:id="rId12"/>
    <p:sldId id="359" r:id="rId13"/>
    <p:sldId id="357" r:id="rId14"/>
    <p:sldId id="362" r:id="rId15"/>
    <p:sldId id="363" r:id="rId16"/>
    <p:sldId id="355" r:id="rId17"/>
    <p:sldId id="361" r:id="rId18"/>
    <p:sldId id="334" r:id="rId19"/>
    <p:sldId id="337" r:id="rId20"/>
    <p:sldId id="373" r:id="rId21"/>
    <p:sldId id="374" r:id="rId22"/>
    <p:sldId id="375" r:id="rId23"/>
    <p:sldId id="346" r:id="rId24"/>
    <p:sldId id="376" r:id="rId25"/>
    <p:sldId id="377" r:id="rId26"/>
    <p:sldId id="378" r:id="rId27"/>
    <p:sldId id="379" r:id="rId28"/>
    <p:sldId id="347" r:id="rId29"/>
    <p:sldId id="348" r:id="rId30"/>
    <p:sldId id="380" r:id="rId31"/>
    <p:sldId id="381" r:id="rId32"/>
    <p:sldId id="349" r:id="rId33"/>
    <p:sldId id="350" r:id="rId34"/>
    <p:sldId id="368" r:id="rId35"/>
    <p:sldId id="370" r:id="rId36"/>
    <p:sldId id="369" r:id="rId37"/>
    <p:sldId id="371" r:id="rId38"/>
    <p:sldId id="372" r:id="rId39"/>
    <p:sldId id="351" r:id="rId40"/>
    <p:sldId id="365" r:id="rId41"/>
    <p:sldId id="366" r:id="rId42"/>
    <p:sldId id="367" r:id="rId43"/>
    <p:sldId id="352" r:id="rId44"/>
    <p:sldId id="364" r:id="rId45"/>
    <p:sldId id="353" r:id="rId46"/>
    <p:sldId id="354" r:id="rId47"/>
    <p:sldId id="335" r:id="rId48"/>
    <p:sldId id="303" r:id="rId49"/>
    <p:sldId id="345" r:id="rId50"/>
    <p:sldId id="343" r:id="rId51"/>
    <p:sldId id="344" r:id="rId52"/>
    <p:sldId id="342" r:id="rId53"/>
    <p:sldId id="341" r:id="rId54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9">
          <p15:clr>
            <a:srgbClr val="A4A3A4"/>
          </p15:clr>
        </p15:guide>
        <p15:guide id="2" orient="horz" pos="4019">
          <p15:clr>
            <a:srgbClr val="A4A3A4"/>
          </p15:clr>
        </p15:guide>
        <p15:guide id="3" pos="324">
          <p15:clr>
            <a:srgbClr val="A4A3A4"/>
          </p15:clr>
        </p15:guide>
        <p15:guide id="4" pos="740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108" d="100"/>
          <a:sy n="108" d="100"/>
        </p:scale>
        <p:origin x="714" y="102"/>
      </p:cViewPr>
      <p:guideLst>
        <p:guide orient="horz" pos="1569"/>
        <p:guide orient="horz" pos="4019"/>
        <p:guide pos="324"/>
        <p:guide pos="740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2412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94469-0A59-49C5-862B-1F7B4A1CC5CB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33050-58B1-4475-8DEE-0692296B2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494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11D2E-4D83-4E61-ADFA-5D32BA84FA2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092B6-C76D-4159-B236-0E10E4D0D6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127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15.svg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81.svg"/><Relationship Id="rId3" Type="http://schemas.openxmlformats.org/officeDocument/2006/relationships/image" Target="../media/image40.svg"/><Relationship Id="rId7" Type="http://schemas.openxmlformats.org/officeDocument/2006/relationships/image" Target="../media/image79.svg"/><Relationship Id="rId12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58.svg"/><Relationship Id="rId5" Type="http://schemas.openxmlformats.org/officeDocument/2006/relationships/image" Target="../media/image78.svg"/><Relationship Id="rId4" Type="http://schemas.openxmlformats.org/officeDocument/2006/relationships/image" Target="../media/image44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81.svg"/><Relationship Id="rId3" Type="http://schemas.openxmlformats.org/officeDocument/2006/relationships/image" Target="../media/image40.svg"/><Relationship Id="rId7" Type="http://schemas.openxmlformats.org/officeDocument/2006/relationships/image" Target="../media/image79.svg"/><Relationship Id="rId12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58.svg"/><Relationship Id="rId5" Type="http://schemas.openxmlformats.org/officeDocument/2006/relationships/image" Target="../media/image78.svg"/><Relationship Id="rId15" Type="http://schemas.openxmlformats.org/officeDocument/2006/relationships/image" Target="../media/image48.jpeg"/><Relationship Id="rId4" Type="http://schemas.openxmlformats.org/officeDocument/2006/relationships/image" Target="../media/image44.png"/><Relationship Id="rId9" Type="http://schemas.openxmlformats.org/officeDocument/2006/relationships/image" Target="../media/image30.png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81.svg"/><Relationship Id="rId3" Type="http://schemas.openxmlformats.org/officeDocument/2006/relationships/image" Target="../media/image40.svg"/><Relationship Id="rId7" Type="http://schemas.openxmlformats.org/officeDocument/2006/relationships/image" Target="../media/image79.svg"/><Relationship Id="rId12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58.svg"/><Relationship Id="rId5" Type="http://schemas.openxmlformats.org/officeDocument/2006/relationships/image" Target="../media/image78.svg"/><Relationship Id="rId4" Type="http://schemas.openxmlformats.org/officeDocument/2006/relationships/image" Target="../media/image44.png"/><Relationship Id="rId9" Type="http://schemas.openxmlformats.org/officeDocument/2006/relationships/image" Target="../media/image30.png"/><Relationship Id="rId1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81.svg"/><Relationship Id="rId3" Type="http://schemas.openxmlformats.org/officeDocument/2006/relationships/image" Target="../media/image40.svg"/><Relationship Id="rId7" Type="http://schemas.openxmlformats.org/officeDocument/2006/relationships/image" Target="../media/image79.svg"/><Relationship Id="rId12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58.svg"/><Relationship Id="rId5" Type="http://schemas.openxmlformats.org/officeDocument/2006/relationships/image" Target="../media/image78.svg"/><Relationship Id="rId4" Type="http://schemas.openxmlformats.org/officeDocument/2006/relationships/image" Target="../media/image44.png"/><Relationship Id="rId9" Type="http://schemas.openxmlformats.org/officeDocument/2006/relationships/image" Target="../media/image30.png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81.svg"/><Relationship Id="rId3" Type="http://schemas.openxmlformats.org/officeDocument/2006/relationships/image" Target="../media/image40.svg"/><Relationship Id="rId7" Type="http://schemas.openxmlformats.org/officeDocument/2006/relationships/image" Target="../media/image79.svg"/><Relationship Id="rId12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58.svg"/><Relationship Id="rId5" Type="http://schemas.openxmlformats.org/officeDocument/2006/relationships/image" Target="../media/image78.svg"/><Relationship Id="rId4" Type="http://schemas.openxmlformats.org/officeDocument/2006/relationships/image" Target="../media/image44.png"/><Relationship Id="rId9" Type="http://schemas.openxmlformats.org/officeDocument/2006/relationships/image" Target="../media/image30.png"/><Relationship Id="rId1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81.svg"/><Relationship Id="rId3" Type="http://schemas.openxmlformats.org/officeDocument/2006/relationships/image" Target="../media/image40.svg"/><Relationship Id="rId7" Type="http://schemas.openxmlformats.org/officeDocument/2006/relationships/image" Target="../media/image79.svg"/><Relationship Id="rId12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58.svg"/><Relationship Id="rId5" Type="http://schemas.openxmlformats.org/officeDocument/2006/relationships/image" Target="../media/image78.svg"/><Relationship Id="rId4" Type="http://schemas.openxmlformats.org/officeDocument/2006/relationships/image" Target="../media/image44.png"/><Relationship Id="rId9" Type="http://schemas.openxmlformats.org/officeDocument/2006/relationships/image" Target="../media/image30.png"/><Relationship Id="rId1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81.svg"/><Relationship Id="rId3" Type="http://schemas.openxmlformats.org/officeDocument/2006/relationships/image" Target="../media/image40.svg"/><Relationship Id="rId7" Type="http://schemas.openxmlformats.org/officeDocument/2006/relationships/image" Target="../media/image79.svg"/><Relationship Id="rId12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58.svg"/><Relationship Id="rId5" Type="http://schemas.openxmlformats.org/officeDocument/2006/relationships/image" Target="../media/image78.svg"/><Relationship Id="rId4" Type="http://schemas.openxmlformats.org/officeDocument/2006/relationships/image" Target="../media/image44.png"/><Relationship Id="rId9" Type="http://schemas.openxmlformats.org/officeDocument/2006/relationships/image" Target="../media/image30.pn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81.svg"/><Relationship Id="rId3" Type="http://schemas.openxmlformats.org/officeDocument/2006/relationships/image" Target="../media/image40.svg"/><Relationship Id="rId7" Type="http://schemas.openxmlformats.org/officeDocument/2006/relationships/image" Target="../media/image79.svg"/><Relationship Id="rId12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58.svg"/><Relationship Id="rId5" Type="http://schemas.openxmlformats.org/officeDocument/2006/relationships/image" Target="../media/image78.svg"/><Relationship Id="rId4" Type="http://schemas.openxmlformats.org/officeDocument/2006/relationships/image" Target="../media/image44.png"/><Relationship Id="rId9" Type="http://schemas.openxmlformats.org/officeDocument/2006/relationships/image" Target="../media/image30.pn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57.png"/><Relationship Id="rId3" Type="http://schemas.openxmlformats.org/officeDocument/2006/relationships/image" Target="../media/image40.svg"/><Relationship Id="rId7" Type="http://schemas.openxmlformats.org/officeDocument/2006/relationships/image" Target="../media/image22.png"/><Relationship Id="rId12" Type="http://schemas.openxmlformats.org/officeDocument/2006/relationships/image" Target="../media/image36.svg"/><Relationship Id="rId17" Type="http://schemas.openxmlformats.org/officeDocument/2006/relationships/image" Target="../media/image58.svg"/><Relationship Id="rId2" Type="http://schemas.openxmlformats.org/officeDocument/2006/relationships/image" Target="../media/image20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17.png"/><Relationship Id="rId5" Type="http://schemas.openxmlformats.org/officeDocument/2006/relationships/image" Target="../media/image85.svg"/><Relationship Id="rId15" Type="http://schemas.openxmlformats.org/officeDocument/2006/relationships/image" Target="../media/image29.png"/><Relationship Id="rId10" Type="http://schemas.openxmlformats.org/officeDocument/2006/relationships/image" Target="../media/image88.svg"/><Relationship Id="rId4" Type="http://schemas.openxmlformats.org/officeDocument/2006/relationships/image" Target="../media/image55.png"/><Relationship Id="rId9" Type="http://schemas.openxmlformats.org/officeDocument/2006/relationships/image" Target="../media/image56.png"/><Relationship Id="rId14" Type="http://schemas.openxmlformats.org/officeDocument/2006/relationships/image" Target="../media/image9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0.svg"/><Relationship Id="rId18" Type="http://schemas.openxmlformats.org/officeDocument/2006/relationships/image" Target="../media/image17.png"/><Relationship Id="rId3" Type="http://schemas.openxmlformats.org/officeDocument/2006/relationships/image" Target="../media/image9.svg"/><Relationship Id="rId21" Type="http://schemas.openxmlformats.org/officeDocument/2006/relationships/image" Target="../media/image38.svg"/><Relationship Id="rId7" Type="http://schemas.openxmlformats.org/officeDocument/2006/relationships/image" Target="../media/image24.svg"/><Relationship Id="rId12" Type="http://schemas.openxmlformats.org/officeDocument/2006/relationships/image" Target="../media/image14.png"/><Relationship Id="rId17" Type="http://schemas.openxmlformats.org/officeDocument/2006/relationships/image" Target="../media/image34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13.png"/><Relationship Id="rId19" Type="http://schemas.openxmlformats.org/officeDocument/2006/relationships/image" Target="../media/image36.svg"/><Relationship Id="rId4" Type="http://schemas.openxmlformats.org/officeDocument/2006/relationships/image" Target="../media/image10.png"/><Relationship Id="rId9" Type="http://schemas.openxmlformats.org/officeDocument/2006/relationships/image" Target="../media/image26.svg"/><Relationship Id="rId14" Type="http://schemas.openxmlformats.org/officeDocument/2006/relationships/image" Target="../media/image15.png"/><Relationship Id="rId22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26.png"/><Relationship Id="rId18" Type="http://schemas.openxmlformats.org/officeDocument/2006/relationships/image" Target="../media/image9.svg"/><Relationship Id="rId3" Type="http://schemas.openxmlformats.org/officeDocument/2006/relationships/image" Target="../media/image40.svg"/><Relationship Id="rId21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49.svg"/><Relationship Id="rId17" Type="http://schemas.openxmlformats.org/officeDocument/2006/relationships/image" Target="../media/image1.png"/><Relationship Id="rId2" Type="http://schemas.openxmlformats.org/officeDocument/2006/relationships/image" Target="../media/image20.png"/><Relationship Id="rId16" Type="http://schemas.openxmlformats.org/officeDocument/2006/relationships/image" Target="../media/image53.sv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sv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58.svg"/><Relationship Id="rId10" Type="http://schemas.openxmlformats.org/officeDocument/2006/relationships/image" Target="../media/image47.svg"/><Relationship Id="rId19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51.sv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26.png"/><Relationship Id="rId18" Type="http://schemas.openxmlformats.org/officeDocument/2006/relationships/image" Target="../media/image9.svg"/><Relationship Id="rId3" Type="http://schemas.openxmlformats.org/officeDocument/2006/relationships/image" Target="../media/image40.svg"/><Relationship Id="rId21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49.svg"/><Relationship Id="rId17" Type="http://schemas.openxmlformats.org/officeDocument/2006/relationships/image" Target="../media/image1.png"/><Relationship Id="rId2" Type="http://schemas.openxmlformats.org/officeDocument/2006/relationships/image" Target="../media/image20.png"/><Relationship Id="rId16" Type="http://schemas.openxmlformats.org/officeDocument/2006/relationships/image" Target="../media/image53.sv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svg"/><Relationship Id="rId11" Type="http://schemas.openxmlformats.org/officeDocument/2006/relationships/image" Target="../media/image25.png"/><Relationship Id="rId24" Type="http://schemas.openxmlformats.org/officeDocument/2006/relationships/image" Target="../media/image31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58.svg"/><Relationship Id="rId10" Type="http://schemas.openxmlformats.org/officeDocument/2006/relationships/image" Target="../media/image47.svg"/><Relationship Id="rId19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51.svg"/><Relationship Id="rId22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84.png"/><Relationship Id="rId4" Type="http://schemas.openxmlformats.org/officeDocument/2006/relationships/image" Target="../media/image21.png"/><Relationship Id="rId9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40.sv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1.png"/><Relationship Id="rId4" Type="http://schemas.openxmlformats.org/officeDocument/2006/relationships/hyperlink" Target="https://github.com/hwkims/phd" TargetMode="External"/><Relationship Id="rId9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40.svg"/><Relationship Id="rId7" Type="http://schemas.openxmlformats.org/officeDocument/2006/relationships/image" Target="../media/image5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91.png"/><Relationship Id="rId5" Type="http://schemas.openxmlformats.org/officeDocument/2006/relationships/image" Target="../media/image29.png"/><Relationship Id="rId10" Type="http://schemas.openxmlformats.org/officeDocument/2006/relationships/image" Target="../media/image90.png"/><Relationship Id="rId4" Type="http://schemas.openxmlformats.org/officeDocument/2006/relationships/image" Target="../media/image21.png"/><Relationship Id="rId9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8.svg"/><Relationship Id="rId3" Type="http://schemas.openxmlformats.org/officeDocument/2006/relationships/image" Target="../media/image40.svg"/><Relationship Id="rId7" Type="http://schemas.openxmlformats.org/officeDocument/2006/relationships/image" Target="../media/image103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11" Type="http://schemas.openxmlformats.org/officeDocument/2006/relationships/image" Target="../media/image29.png"/><Relationship Id="rId5" Type="http://schemas.openxmlformats.org/officeDocument/2006/relationships/image" Target="../media/image101.svg"/><Relationship Id="rId10" Type="http://schemas.openxmlformats.org/officeDocument/2006/relationships/image" Target="../media/image105.svg"/><Relationship Id="rId4" Type="http://schemas.openxmlformats.org/officeDocument/2006/relationships/image" Target="../media/image92.png"/><Relationship Id="rId9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8.svg"/><Relationship Id="rId3" Type="http://schemas.openxmlformats.org/officeDocument/2006/relationships/image" Target="../media/image40.svg"/><Relationship Id="rId7" Type="http://schemas.openxmlformats.org/officeDocument/2006/relationships/image" Target="../media/image103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11" Type="http://schemas.openxmlformats.org/officeDocument/2006/relationships/image" Target="../media/image29.png"/><Relationship Id="rId5" Type="http://schemas.openxmlformats.org/officeDocument/2006/relationships/image" Target="../media/image101.svg"/><Relationship Id="rId10" Type="http://schemas.openxmlformats.org/officeDocument/2006/relationships/image" Target="../media/image105.svg"/><Relationship Id="rId4" Type="http://schemas.openxmlformats.org/officeDocument/2006/relationships/image" Target="../media/image92.png"/><Relationship Id="rId9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26.png"/><Relationship Id="rId18" Type="http://schemas.openxmlformats.org/officeDocument/2006/relationships/image" Target="../media/image9.svg"/><Relationship Id="rId3" Type="http://schemas.openxmlformats.org/officeDocument/2006/relationships/image" Target="../media/image40.svg"/><Relationship Id="rId21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49.svg"/><Relationship Id="rId17" Type="http://schemas.openxmlformats.org/officeDocument/2006/relationships/image" Target="../media/image1.png"/><Relationship Id="rId2" Type="http://schemas.openxmlformats.org/officeDocument/2006/relationships/image" Target="../media/image20.png"/><Relationship Id="rId16" Type="http://schemas.openxmlformats.org/officeDocument/2006/relationships/image" Target="../media/image53.sv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svg"/><Relationship Id="rId11" Type="http://schemas.openxmlformats.org/officeDocument/2006/relationships/image" Target="../media/image25.png"/><Relationship Id="rId24" Type="http://schemas.openxmlformats.org/officeDocument/2006/relationships/image" Target="../media/image32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58.svg"/><Relationship Id="rId10" Type="http://schemas.openxmlformats.org/officeDocument/2006/relationships/image" Target="../media/image47.svg"/><Relationship Id="rId19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51.svg"/><Relationship Id="rId22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8.svg"/><Relationship Id="rId3" Type="http://schemas.openxmlformats.org/officeDocument/2006/relationships/image" Target="../media/image40.svg"/><Relationship Id="rId7" Type="http://schemas.openxmlformats.org/officeDocument/2006/relationships/image" Target="../media/image103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11" Type="http://schemas.openxmlformats.org/officeDocument/2006/relationships/image" Target="../media/image29.png"/><Relationship Id="rId5" Type="http://schemas.openxmlformats.org/officeDocument/2006/relationships/image" Target="../media/image101.svg"/><Relationship Id="rId10" Type="http://schemas.openxmlformats.org/officeDocument/2006/relationships/image" Target="../media/image105.svg"/><Relationship Id="rId4" Type="http://schemas.openxmlformats.org/officeDocument/2006/relationships/image" Target="../media/image92.png"/><Relationship Id="rId9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8.svg"/><Relationship Id="rId3" Type="http://schemas.openxmlformats.org/officeDocument/2006/relationships/image" Target="../media/image40.svg"/><Relationship Id="rId7" Type="http://schemas.openxmlformats.org/officeDocument/2006/relationships/image" Target="../media/image103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11" Type="http://schemas.openxmlformats.org/officeDocument/2006/relationships/image" Target="../media/image29.png"/><Relationship Id="rId5" Type="http://schemas.openxmlformats.org/officeDocument/2006/relationships/image" Target="../media/image101.svg"/><Relationship Id="rId10" Type="http://schemas.openxmlformats.org/officeDocument/2006/relationships/image" Target="../media/image105.svg"/><Relationship Id="rId4" Type="http://schemas.openxmlformats.org/officeDocument/2006/relationships/image" Target="../media/image92.png"/><Relationship Id="rId9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8.svg"/><Relationship Id="rId3" Type="http://schemas.openxmlformats.org/officeDocument/2006/relationships/image" Target="../media/image40.svg"/><Relationship Id="rId7" Type="http://schemas.openxmlformats.org/officeDocument/2006/relationships/image" Target="../media/image103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11" Type="http://schemas.openxmlformats.org/officeDocument/2006/relationships/image" Target="../media/image29.png"/><Relationship Id="rId5" Type="http://schemas.openxmlformats.org/officeDocument/2006/relationships/image" Target="../media/image101.svg"/><Relationship Id="rId10" Type="http://schemas.openxmlformats.org/officeDocument/2006/relationships/image" Target="../media/image105.svg"/><Relationship Id="rId4" Type="http://schemas.openxmlformats.org/officeDocument/2006/relationships/image" Target="../media/image92.png"/><Relationship Id="rId9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8.svg"/><Relationship Id="rId3" Type="http://schemas.openxmlformats.org/officeDocument/2006/relationships/image" Target="../media/image40.svg"/><Relationship Id="rId7" Type="http://schemas.openxmlformats.org/officeDocument/2006/relationships/image" Target="../media/image103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11" Type="http://schemas.openxmlformats.org/officeDocument/2006/relationships/image" Target="../media/image29.png"/><Relationship Id="rId5" Type="http://schemas.openxmlformats.org/officeDocument/2006/relationships/image" Target="../media/image101.svg"/><Relationship Id="rId10" Type="http://schemas.openxmlformats.org/officeDocument/2006/relationships/image" Target="../media/image105.svg"/><Relationship Id="rId4" Type="http://schemas.openxmlformats.org/officeDocument/2006/relationships/image" Target="../media/image92.png"/><Relationship Id="rId9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26.png"/><Relationship Id="rId18" Type="http://schemas.openxmlformats.org/officeDocument/2006/relationships/image" Target="../media/image9.svg"/><Relationship Id="rId3" Type="http://schemas.openxmlformats.org/officeDocument/2006/relationships/image" Target="../media/image40.svg"/><Relationship Id="rId21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49.svg"/><Relationship Id="rId17" Type="http://schemas.openxmlformats.org/officeDocument/2006/relationships/image" Target="../media/image1.png"/><Relationship Id="rId2" Type="http://schemas.openxmlformats.org/officeDocument/2006/relationships/image" Target="../media/image20.png"/><Relationship Id="rId16" Type="http://schemas.openxmlformats.org/officeDocument/2006/relationships/image" Target="../media/image53.sv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svg"/><Relationship Id="rId11" Type="http://schemas.openxmlformats.org/officeDocument/2006/relationships/image" Target="../media/image25.png"/><Relationship Id="rId24" Type="http://schemas.openxmlformats.org/officeDocument/2006/relationships/image" Target="../media/image33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58.svg"/><Relationship Id="rId10" Type="http://schemas.openxmlformats.org/officeDocument/2006/relationships/image" Target="../media/image47.svg"/><Relationship Id="rId19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51.svg"/><Relationship Id="rId2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26.png"/><Relationship Id="rId18" Type="http://schemas.openxmlformats.org/officeDocument/2006/relationships/image" Target="../media/image9.svg"/><Relationship Id="rId3" Type="http://schemas.openxmlformats.org/officeDocument/2006/relationships/image" Target="../media/image40.svg"/><Relationship Id="rId21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49.svg"/><Relationship Id="rId17" Type="http://schemas.openxmlformats.org/officeDocument/2006/relationships/image" Target="../media/image1.png"/><Relationship Id="rId2" Type="http://schemas.openxmlformats.org/officeDocument/2006/relationships/image" Target="../media/image20.png"/><Relationship Id="rId16" Type="http://schemas.openxmlformats.org/officeDocument/2006/relationships/image" Target="../media/image53.sv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svg"/><Relationship Id="rId11" Type="http://schemas.openxmlformats.org/officeDocument/2006/relationships/image" Target="../media/image25.png"/><Relationship Id="rId24" Type="http://schemas.openxmlformats.org/officeDocument/2006/relationships/image" Target="../media/image34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58.svg"/><Relationship Id="rId10" Type="http://schemas.openxmlformats.org/officeDocument/2006/relationships/image" Target="../media/image47.svg"/><Relationship Id="rId19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51.svg"/><Relationship Id="rId2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38.png"/><Relationship Id="rId18" Type="http://schemas.openxmlformats.org/officeDocument/2006/relationships/image" Target="../media/image70.svg"/><Relationship Id="rId26" Type="http://schemas.openxmlformats.org/officeDocument/2006/relationships/image" Target="../media/image23.png"/><Relationship Id="rId3" Type="http://schemas.openxmlformats.org/officeDocument/2006/relationships/image" Target="../media/image40.svg"/><Relationship Id="rId21" Type="http://schemas.openxmlformats.org/officeDocument/2006/relationships/image" Target="../media/image42.png"/><Relationship Id="rId7" Type="http://schemas.openxmlformats.org/officeDocument/2006/relationships/image" Target="../media/image35.png"/><Relationship Id="rId12" Type="http://schemas.openxmlformats.org/officeDocument/2006/relationships/image" Target="../media/image64.svg"/><Relationship Id="rId17" Type="http://schemas.openxmlformats.org/officeDocument/2006/relationships/image" Target="../media/image40.png"/><Relationship Id="rId25" Type="http://schemas.openxmlformats.org/officeDocument/2006/relationships/image" Target="../media/image58.svg"/><Relationship Id="rId2" Type="http://schemas.openxmlformats.org/officeDocument/2006/relationships/image" Target="../media/image20.png"/><Relationship Id="rId16" Type="http://schemas.openxmlformats.org/officeDocument/2006/relationships/image" Target="../media/image68.svg"/><Relationship Id="rId20" Type="http://schemas.openxmlformats.org/officeDocument/2006/relationships/image" Target="../media/image72.svg"/><Relationship Id="rId29" Type="http://schemas.openxmlformats.org/officeDocument/2006/relationships/image" Target="../media/image7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svg"/><Relationship Id="rId11" Type="http://schemas.openxmlformats.org/officeDocument/2006/relationships/image" Target="../media/image37.png"/><Relationship Id="rId24" Type="http://schemas.openxmlformats.org/officeDocument/2006/relationships/image" Target="../media/image30.png"/><Relationship Id="rId5" Type="http://schemas.openxmlformats.org/officeDocument/2006/relationships/image" Target="../media/image22.png"/><Relationship Id="rId15" Type="http://schemas.openxmlformats.org/officeDocument/2006/relationships/image" Target="../media/image39.png"/><Relationship Id="rId23" Type="http://schemas.openxmlformats.org/officeDocument/2006/relationships/image" Target="../media/image29.png"/><Relationship Id="rId28" Type="http://schemas.openxmlformats.org/officeDocument/2006/relationships/image" Target="../media/image43.png"/><Relationship Id="rId10" Type="http://schemas.openxmlformats.org/officeDocument/2006/relationships/image" Target="../media/image62.svg"/><Relationship Id="rId19" Type="http://schemas.openxmlformats.org/officeDocument/2006/relationships/image" Target="../media/image41.png"/><Relationship Id="rId4" Type="http://schemas.openxmlformats.org/officeDocument/2006/relationships/image" Target="../media/image21.png"/><Relationship Id="rId9" Type="http://schemas.openxmlformats.org/officeDocument/2006/relationships/image" Target="../media/image36.png"/><Relationship Id="rId14" Type="http://schemas.openxmlformats.org/officeDocument/2006/relationships/image" Target="../media/image66.svg"/><Relationship Id="rId22" Type="http://schemas.openxmlformats.org/officeDocument/2006/relationships/image" Target="../media/image74.svg"/><Relationship Id="rId27" Type="http://schemas.openxmlformats.org/officeDocument/2006/relationships/image" Target="../media/image4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1.svg"/><Relationship Id="rId3" Type="http://schemas.openxmlformats.org/officeDocument/2006/relationships/image" Target="../media/image40.svg"/><Relationship Id="rId7" Type="http://schemas.openxmlformats.org/officeDocument/2006/relationships/image" Target="../media/image79.svg"/><Relationship Id="rId12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58.svg"/><Relationship Id="rId5" Type="http://schemas.openxmlformats.org/officeDocument/2006/relationships/image" Target="../media/image78.svg"/><Relationship Id="rId15" Type="http://schemas.openxmlformats.org/officeDocument/2006/relationships/image" Target="../media/image83.svg"/><Relationship Id="rId10" Type="http://schemas.openxmlformats.org/officeDocument/2006/relationships/image" Target="../media/image30.png"/><Relationship Id="rId4" Type="http://schemas.openxmlformats.org/officeDocument/2006/relationships/image" Target="../media/image44.png"/><Relationship Id="rId9" Type="http://schemas.openxmlformats.org/officeDocument/2006/relationships/image" Target="../media/image29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c="http://schemas.openxmlformats.org/drawingml/2006/chart" xmlns:dgm="http://schemas.openxmlformats.org/drawingml/2006/diagram" xmlns:dsp="http://schemas.microsoft.com/office/drawing/2008/diagram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c="http://schemas.openxmlformats.org/drawingml/2006/chart" xmlns:dgm="http://schemas.openxmlformats.org/drawingml/2006/diagram" xmlns:dsp="http://schemas.microsoft.com/office/drawing/2008/diagram" xmlns:asvg="http://schemas.microsoft.com/office/drawing/2016/SVG/main" r:embed="rId5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423358" y="1370504"/>
            <a:ext cx="7115884" cy="1073397"/>
            <a:chOff x="6784187" y="1370504"/>
            <a:chExt cx="4736480" cy="1073397"/>
          </a:xfrm>
        </p:grpSpPr>
        <p:sp>
          <p:nvSpPr>
            <p:cNvPr id="4" name="TextBox 3"/>
            <p:cNvSpPr txBox="1"/>
            <p:nvPr/>
          </p:nvSpPr>
          <p:spPr>
            <a:xfrm>
              <a:off x="6784188" y="1370504"/>
              <a:ext cx="29482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한컴아카데미</a:t>
              </a:r>
              <a:endParaRPr lang="en-US" altLang="ko-KR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84187" y="1705237"/>
              <a:ext cx="4736480" cy="738664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800" dirty="0" err="1" smtClean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챗봇</a:t>
              </a:r>
              <a:r>
                <a:rPr lang="ko-KR" altLang="en-US" sz="4800" dirty="0" smtClean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프로젝트</a:t>
              </a:r>
              <a:endParaRPr lang="ko-KR" altLang="en-US" sz="4800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c="http://schemas.openxmlformats.org/drawingml/2006/chart" xmlns:dgm="http://schemas.openxmlformats.org/drawingml/2006/diagram" xmlns:dsp="http://schemas.microsoft.com/office/drawing/2008/diagram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="" xmlns:c="http://schemas.openxmlformats.org/drawingml/2006/chart" xmlns:dgm="http://schemas.openxmlformats.org/drawingml/2006/diagram" xmlns:dsp="http://schemas.microsoft.com/office/drawing/2008/diagram" xmlns:asvg="http://schemas.microsoft.com/office/drawing/2016/SVG/main" r:embed="rId9"/>
              </a:ext>
            </a:extLst>
          </a:blip>
          <a:srcRect l="21662" t="1" b="17379"/>
          <a:stretch/>
        </p:blipFill>
        <p:spPr>
          <a:xfrm>
            <a:off x="0" y="1229667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c="http://schemas.openxmlformats.org/drawingml/2006/chart" xmlns:dgm="http://schemas.openxmlformats.org/drawingml/2006/diagram" xmlns:dsp="http://schemas.microsoft.com/office/drawing/2008/diagram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c="http://schemas.openxmlformats.org/drawingml/2006/chart" xmlns:dgm="http://schemas.openxmlformats.org/drawingml/2006/diagram" xmlns:dsp="http://schemas.microsoft.com/office/drawing/2008/diagram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747213" y="3882051"/>
            <a:ext cx="5236250" cy="1690074"/>
            <a:chOff x="6768048" y="3882051"/>
            <a:chExt cx="5236250" cy="1690074"/>
          </a:xfrm>
        </p:grpSpPr>
        <p:pic>
          <p:nvPicPr>
            <p:cNvPr id="91" name="그래픽 90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6831822" y="4028125"/>
              <a:ext cx="5158568" cy="956159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</a:rPr>
                <a:t>TEAM</a:t>
              </a:r>
              <a:r>
                <a:rPr lang="ko-KR" altLang="en-US" sz="2400" b="1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       </a:t>
              </a:r>
              <a:endParaRPr lang="en-US" altLang="ko-KR" sz="2400" b="1" dirty="0" smtClean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  <a:p>
              <a:pPr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smtClean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김현우</a:t>
              </a:r>
              <a:endParaRPr lang="ko-KR" altLang="en-US" sz="2000" b="1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845730" y="5121188"/>
              <a:ext cx="5158568" cy="45093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0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[</a:t>
              </a:r>
              <a:r>
                <a:rPr lang="ko-KR" altLang="en-US" sz="20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멘토</a:t>
              </a:r>
              <a:r>
                <a:rPr lang="en-US" altLang="ko-KR" sz="20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] </a:t>
              </a:r>
              <a:r>
                <a:rPr lang="ko-KR" altLang="en-US" sz="20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</a:rPr>
                <a:t>김민수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25829" y="2469654"/>
            <a:ext cx="5591955" cy="9526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316" y="3581273"/>
            <a:ext cx="3267375" cy="32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643038" y="-17669083"/>
            <a:ext cx="1135761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프로젝트 수행 절차 </a:t>
            </a:r>
            <a:r>
              <a:rPr lang="en-US" altLang="ko-KR" dirty="0"/>
              <a:t>(</a:t>
            </a:r>
            <a:r>
              <a:rPr lang="ko-KR" altLang="en-US" dirty="0"/>
              <a:t>이미지 기반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구분	기간	활동	비고</a:t>
            </a:r>
          </a:p>
          <a:p>
            <a:r>
              <a:rPr lang="ko-KR" altLang="en-US" dirty="0"/>
              <a:t>사전 기획	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 ~ 5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금</a:t>
            </a:r>
            <a:r>
              <a:rPr lang="en-US" altLang="ko-KR" dirty="0"/>
              <a:t>) (2</a:t>
            </a:r>
            <a:r>
              <a:rPr lang="ko-KR" altLang="en-US" dirty="0"/>
              <a:t>주</a:t>
            </a:r>
            <a:r>
              <a:rPr lang="en-US" altLang="ko-KR" dirty="0"/>
              <a:t>)	</a:t>
            </a:r>
            <a:r>
              <a:rPr lang="ko-KR" altLang="en-US" dirty="0"/>
              <a:t>📌 프로젝트 기획 및 주제 선정 </a:t>
            </a:r>
            <a:r>
              <a:rPr lang="en-US" altLang="ko-KR" dirty="0"/>
              <a:t>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📌 요구사항 정의</a:t>
            </a:r>
            <a:r>
              <a:rPr lang="en-US" altLang="ko-KR" dirty="0"/>
              <a:t>, </a:t>
            </a:r>
            <a:r>
              <a:rPr lang="ko-KR" altLang="en-US" dirty="0"/>
              <a:t>기능 명세</a:t>
            </a:r>
            <a:r>
              <a:rPr lang="en-US" altLang="ko-KR" dirty="0"/>
              <a:t>, </a:t>
            </a:r>
            <a:r>
              <a:rPr lang="ko-KR" altLang="en-US" dirty="0"/>
              <a:t>데이터 모델 설계</a:t>
            </a:r>
            <a:r>
              <a:rPr lang="en-US" altLang="ko-KR" dirty="0"/>
              <a:t>, </a:t>
            </a:r>
            <a:r>
              <a:rPr lang="ko-KR" altLang="en-US" dirty="0"/>
              <a:t>기술 스택 선정</a:t>
            </a:r>
            <a:r>
              <a:rPr lang="en-US" altLang="ko-KR" dirty="0"/>
              <a:t>, UI/UX </a:t>
            </a:r>
            <a:r>
              <a:rPr lang="ko-KR" altLang="en-US" dirty="0"/>
              <a:t>디자인	아이디어 선정</a:t>
            </a:r>
            <a:r>
              <a:rPr lang="en-US" altLang="ko-KR" dirty="0"/>
              <a:t>, </a:t>
            </a:r>
            <a:r>
              <a:rPr lang="ko-KR" altLang="en-US" dirty="0"/>
              <a:t>사용자 스토리</a:t>
            </a:r>
            <a:r>
              <a:rPr lang="en-US" altLang="ko-KR" dirty="0"/>
              <a:t>, </a:t>
            </a:r>
            <a:r>
              <a:rPr lang="ko-KR" altLang="en-US" dirty="0"/>
              <a:t>와이어프레임</a:t>
            </a:r>
          </a:p>
          <a:p>
            <a:r>
              <a:rPr lang="ko-KR" altLang="en-US" dirty="0"/>
              <a:t>데이터 수집	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 ~ 6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금</a:t>
            </a:r>
            <a:r>
              <a:rPr lang="en-US" altLang="ko-KR" dirty="0"/>
              <a:t>)	</a:t>
            </a:r>
            <a:r>
              <a:rPr lang="ko-KR" altLang="en-US" dirty="0"/>
              <a:t>📌 필요 데이터 및 수집 절차 정의 </a:t>
            </a:r>
            <a:r>
              <a:rPr lang="en-US" altLang="ko-KR" dirty="0"/>
              <a:t>(</a:t>
            </a:r>
            <a:r>
              <a:rPr lang="ko-KR" altLang="en-US" dirty="0"/>
              <a:t>대화 데이터</a:t>
            </a:r>
            <a:r>
              <a:rPr lang="en-US" altLang="ko-KR" dirty="0"/>
              <a:t>, MBTI </a:t>
            </a:r>
            <a:r>
              <a:rPr lang="ko-KR" altLang="en-US" dirty="0"/>
              <a:t>관련 자료</a:t>
            </a:r>
            <a:r>
              <a:rPr lang="en-US" altLang="ko-KR" dirty="0"/>
              <a:t>, </a:t>
            </a:r>
            <a:r>
              <a:rPr lang="ko-KR" altLang="en-US" dirty="0"/>
              <a:t>정신과 병원 정보 등</a:t>
            </a:r>
            <a:r>
              <a:rPr lang="en-US" altLang="ko-KR" dirty="0"/>
              <a:t>)	</a:t>
            </a:r>
            <a:r>
              <a:rPr lang="ko-KR" altLang="en-US" dirty="0"/>
              <a:t>협력기업 데이터 협조 </a:t>
            </a:r>
            <a:r>
              <a:rPr lang="en-US" altLang="ko-KR" dirty="0"/>
              <a:t>(</a:t>
            </a:r>
            <a:r>
              <a:rPr lang="ko-KR" altLang="en-US" dirty="0"/>
              <a:t>해당 없음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데이터 전처리	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 ~ 6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금</a:t>
            </a:r>
            <a:r>
              <a:rPr lang="en-US" altLang="ko-KR" dirty="0"/>
              <a:t>)	</a:t>
            </a:r>
            <a:r>
              <a:rPr lang="ko-KR" altLang="en-US" dirty="0"/>
              <a:t>📌 데이터 정제 및 정규화 </a:t>
            </a:r>
            <a:r>
              <a:rPr lang="en-US" altLang="ko-KR" dirty="0"/>
              <a:t>(</a:t>
            </a:r>
            <a:r>
              <a:rPr lang="ko-KR" altLang="en-US" dirty="0" err="1"/>
              <a:t>결측치</a:t>
            </a:r>
            <a:r>
              <a:rPr lang="en-US" altLang="ko-KR" dirty="0"/>
              <a:t>, </a:t>
            </a:r>
            <a:r>
              <a:rPr lang="ko-KR" altLang="en-US" dirty="0"/>
              <a:t>이상치 처리</a:t>
            </a:r>
            <a:r>
              <a:rPr lang="en-US" altLang="ko-KR" dirty="0"/>
              <a:t>, </a:t>
            </a:r>
            <a:r>
              <a:rPr lang="ko-KR" altLang="en-US" dirty="0"/>
              <a:t>텍스트 데이터 </a:t>
            </a:r>
            <a:r>
              <a:rPr lang="ko-KR" altLang="en-US" dirty="0" err="1"/>
              <a:t>토큰화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등</a:t>
            </a:r>
            <a:r>
              <a:rPr lang="en-US" altLang="ko-KR" dirty="0"/>
              <a:t>)	</a:t>
            </a:r>
          </a:p>
          <a:p>
            <a:r>
              <a:rPr lang="ko-KR" altLang="en-US" dirty="0"/>
              <a:t>모델링	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 ~ 7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금</a:t>
            </a:r>
            <a:r>
              <a:rPr lang="en-US" altLang="ko-KR" dirty="0"/>
              <a:t>) (5</a:t>
            </a:r>
            <a:r>
              <a:rPr lang="ko-KR" altLang="en-US" dirty="0"/>
              <a:t>주</a:t>
            </a:r>
            <a:r>
              <a:rPr lang="en-US" altLang="ko-KR" dirty="0"/>
              <a:t>)	</a:t>
            </a:r>
            <a:r>
              <a:rPr lang="ko-KR" altLang="en-US" dirty="0"/>
              <a:t>📌 모델 구현 </a:t>
            </a:r>
            <a:r>
              <a:rPr lang="en-US" altLang="ko-KR" dirty="0"/>
              <a:t>(</a:t>
            </a:r>
            <a:r>
              <a:rPr lang="en-US" altLang="ko-KR" dirty="0" err="1"/>
              <a:t>OpenAI</a:t>
            </a:r>
            <a:r>
              <a:rPr lang="en-US" altLang="ko-KR" dirty="0"/>
              <a:t> API </a:t>
            </a:r>
            <a:r>
              <a:rPr lang="ko-KR" altLang="en-US" dirty="0"/>
              <a:t>연동 </a:t>
            </a:r>
            <a:r>
              <a:rPr lang="en-US" altLang="ko-KR" dirty="0"/>
              <a:t>- GPT-4o, TTS)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📌 심리 분석 알고리즘 개발 </a:t>
            </a:r>
            <a:r>
              <a:rPr lang="en-US" altLang="ko-KR" dirty="0"/>
              <a:t>(MBTI </a:t>
            </a:r>
            <a:r>
              <a:rPr lang="ko-KR" altLang="en-US" dirty="0"/>
              <a:t>기반</a:t>
            </a:r>
            <a:r>
              <a:rPr lang="en-US" altLang="ko-KR" dirty="0"/>
              <a:t>)	</a:t>
            </a:r>
            <a:r>
              <a:rPr lang="ko-KR" altLang="en-US" dirty="0" err="1"/>
              <a:t>팀별</a:t>
            </a:r>
            <a:r>
              <a:rPr lang="ko-KR" altLang="en-US" dirty="0"/>
              <a:t> 중간보고 실시</a:t>
            </a:r>
          </a:p>
          <a:p>
            <a:r>
              <a:rPr lang="ko-KR" altLang="en-US" dirty="0"/>
              <a:t>서비스 구축	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 ~ 8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금</a:t>
            </a:r>
            <a:r>
              <a:rPr lang="en-US" altLang="ko-KR" dirty="0"/>
              <a:t>) (4</a:t>
            </a:r>
            <a:r>
              <a:rPr lang="ko-KR" altLang="en-US" dirty="0"/>
              <a:t>주</a:t>
            </a:r>
            <a:r>
              <a:rPr lang="en-US" altLang="ko-KR" dirty="0"/>
              <a:t>)	</a:t>
            </a:r>
            <a:r>
              <a:rPr lang="ko-KR" altLang="en-US" dirty="0"/>
              <a:t>📌 </a:t>
            </a:r>
            <a:r>
              <a:rPr lang="en-US" altLang="ko-KR" dirty="0"/>
              <a:t>Frontend </a:t>
            </a:r>
            <a:r>
              <a:rPr lang="ko-KR" altLang="en-US" dirty="0"/>
              <a:t>개발</a:t>
            </a:r>
            <a:r>
              <a:rPr lang="en-US" altLang="ko-KR" dirty="0"/>
              <a:t>(HTML, CSS, JavaScript, Chart.js, Leaflet)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📌 </a:t>
            </a:r>
            <a:r>
              <a:rPr lang="en-US" altLang="ko-KR" dirty="0"/>
              <a:t>Backend </a:t>
            </a:r>
            <a:r>
              <a:rPr lang="ko-KR" altLang="en-US" dirty="0"/>
              <a:t>개발</a:t>
            </a:r>
            <a:r>
              <a:rPr lang="en-US" altLang="ko-KR" dirty="0"/>
              <a:t>(Python, </a:t>
            </a:r>
            <a:r>
              <a:rPr lang="en-US" altLang="ko-KR" dirty="0" err="1"/>
              <a:t>FastAPI</a:t>
            </a:r>
            <a:r>
              <a:rPr lang="en-US" altLang="ko-KR" dirty="0"/>
              <a:t>)	</a:t>
            </a:r>
            <a:r>
              <a:rPr lang="ko-KR" altLang="en-US" dirty="0"/>
              <a:t>최적화</a:t>
            </a:r>
            <a:r>
              <a:rPr lang="en-US" altLang="ko-KR" dirty="0"/>
              <a:t>, </a:t>
            </a:r>
            <a:r>
              <a:rPr lang="ko-KR" altLang="en-US" dirty="0"/>
              <a:t>오류 수정</a:t>
            </a:r>
          </a:p>
          <a:p>
            <a:r>
              <a:rPr lang="ko-KR" altLang="en-US" dirty="0"/>
              <a:t>총 개발기간	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 ~ 9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금</a:t>
            </a:r>
            <a:r>
              <a:rPr lang="en-US" altLang="ko-KR" dirty="0"/>
              <a:t>) (</a:t>
            </a:r>
            <a:r>
              <a:rPr lang="ko-KR" altLang="en-US" dirty="0"/>
              <a:t>총 </a:t>
            </a:r>
            <a:r>
              <a:rPr lang="en-US" altLang="ko-KR" dirty="0"/>
              <a:t>15</a:t>
            </a:r>
            <a:r>
              <a:rPr lang="ko-KR" altLang="en-US" dirty="0"/>
              <a:t>주</a:t>
            </a:r>
            <a:r>
              <a:rPr lang="en-US" altLang="ko-KR" dirty="0"/>
              <a:t>)		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5832" y="1510713"/>
            <a:ext cx="1036915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accent1"/>
                </a:solidFill>
              </a:rPr>
              <a:t>사전기획</a:t>
            </a:r>
            <a:endParaRPr lang="en-US" altLang="ko-KR" b="1" dirty="0" smtClean="0">
              <a:solidFill>
                <a:schemeClr val="accent1"/>
              </a:solidFill>
            </a:endParaRPr>
          </a:p>
          <a:p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기획 및 주제 선정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브레인스토밍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팀원 간 아이디어 공유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"AI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 심리 상담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챗봇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주제 도출</a:t>
            </a:r>
          </a:p>
          <a:p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아이디어 구체화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대상 사용자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핵심 가치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차별화 전략 정의</a:t>
            </a:r>
          </a:p>
          <a:p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b="1" dirty="0" err="1">
                <a:solidFill>
                  <a:schemeClr val="accent1"/>
                </a:solidFill>
              </a:rPr>
              <a:t>기획안</a:t>
            </a:r>
            <a:r>
              <a:rPr lang="ko-KR" altLang="en-US" b="1" dirty="0">
                <a:solidFill>
                  <a:schemeClr val="accent1"/>
                </a:solidFill>
              </a:rPr>
              <a:t> 작성</a:t>
            </a:r>
          </a:p>
          <a:p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요구사항 정의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명세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 스토리 기반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핵심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추가 기능 목록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우선순위 결정</a:t>
            </a:r>
          </a:p>
          <a:p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모델 설계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MBTI 4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 역량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16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 지표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JSON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형식 대화 데이터 구조 설계</a:t>
            </a:r>
          </a:p>
          <a:p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기술 스택 선정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Frontend, Backend, AI, Deployment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기술 결정</a:t>
            </a:r>
          </a:p>
          <a:p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UI/UX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디자인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와이어프레임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목업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디자인 컨셉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Figma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Adobe XD)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17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5832" y="1510713"/>
            <a:ext cx="1036915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데이터 수집 </a:t>
            </a:r>
            <a:r>
              <a:rPr lang="en-US" altLang="ko-KR" b="1" dirty="0" smtClean="0">
                <a:solidFill>
                  <a:schemeClr val="accent1"/>
                </a:solidFill>
              </a:rPr>
              <a:t> </a:t>
            </a:r>
            <a:endParaRPr lang="en-US" altLang="ko-KR" b="1" dirty="0">
              <a:solidFill>
                <a:schemeClr val="accent1"/>
              </a:solidFill>
            </a:endParaRPr>
          </a:p>
          <a:p>
            <a:endParaRPr lang="en-US" altLang="ko-KR" b="1" dirty="0"/>
          </a:p>
          <a:p>
            <a:r>
              <a:rPr lang="ko-KR" altLang="en-US" b="1" dirty="0"/>
              <a:t>필요 데이터 및 수집 절차 정의</a:t>
            </a:r>
            <a:r>
              <a:rPr lang="en-US" altLang="ko-KR" b="1" dirty="0"/>
              <a:t>:</a:t>
            </a:r>
          </a:p>
          <a:p>
            <a:endParaRPr lang="en-US" altLang="ko-KR" b="1" dirty="0"/>
          </a:p>
          <a:p>
            <a:r>
              <a:rPr lang="ko-KR" altLang="en-US" b="1" dirty="0"/>
              <a:t>대화 데이터</a:t>
            </a:r>
            <a:r>
              <a:rPr lang="en-US" altLang="ko-KR" b="1" dirty="0"/>
              <a:t>: </a:t>
            </a:r>
            <a:r>
              <a:rPr lang="ko-KR" altLang="en-US" b="1" dirty="0" err="1"/>
              <a:t>챗봇</a:t>
            </a:r>
            <a:r>
              <a:rPr lang="ko-KR" altLang="en-US" b="1" dirty="0"/>
              <a:t> 학습 및 평가를 위한 </a:t>
            </a:r>
            <a:r>
              <a:rPr lang="ko-KR" altLang="en-US" b="1" dirty="0" smtClean="0"/>
              <a:t>데이터</a:t>
            </a:r>
            <a:endParaRPr lang="ko-KR" altLang="en-US" b="1" dirty="0"/>
          </a:p>
          <a:p>
            <a:r>
              <a:rPr lang="ko-KR" altLang="en-US" b="1" dirty="0"/>
              <a:t>공개 </a:t>
            </a:r>
            <a:r>
              <a:rPr lang="ko-KR" altLang="en-US" b="1" dirty="0" err="1"/>
              <a:t>데이터셋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예</a:t>
            </a:r>
            <a:r>
              <a:rPr lang="en-US" altLang="ko-KR" b="1" dirty="0"/>
              <a:t>: </a:t>
            </a:r>
            <a:r>
              <a:rPr lang="en-US" altLang="ko-KR" b="1" dirty="0" err="1"/>
              <a:t>Kaggle</a:t>
            </a:r>
            <a:r>
              <a:rPr lang="en-US" altLang="ko-KR" b="1" dirty="0"/>
              <a:t>, AI Hub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r>
              <a:rPr lang="ko-KR" altLang="en-US" b="1" dirty="0" err="1"/>
              <a:t>크롤링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예</a:t>
            </a:r>
            <a:r>
              <a:rPr lang="en-US" altLang="ko-KR" b="1" dirty="0"/>
              <a:t>: </a:t>
            </a:r>
            <a:r>
              <a:rPr lang="ko-KR" altLang="en-US" b="1" dirty="0"/>
              <a:t>상담 관련 커뮤니티</a:t>
            </a:r>
            <a:r>
              <a:rPr lang="en-US" altLang="ko-KR" b="1" dirty="0"/>
              <a:t>, </a:t>
            </a:r>
            <a:r>
              <a:rPr lang="ko-KR" altLang="en-US" b="1" dirty="0"/>
              <a:t>블로그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r>
              <a:rPr lang="ko-KR" altLang="en-US" b="1" dirty="0"/>
              <a:t>직접 생성 </a:t>
            </a:r>
            <a:r>
              <a:rPr lang="en-US" altLang="ko-KR" b="1" dirty="0"/>
              <a:t>(</a:t>
            </a:r>
            <a:r>
              <a:rPr lang="ko-KR" altLang="en-US" b="1" dirty="0"/>
              <a:t>예</a:t>
            </a:r>
            <a:r>
              <a:rPr lang="en-US" altLang="ko-KR" b="1" dirty="0"/>
              <a:t>: </a:t>
            </a:r>
            <a:r>
              <a:rPr lang="ko-KR" altLang="en-US" b="1" dirty="0"/>
              <a:t>팀원 간 대화</a:t>
            </a:r>
            <a:r>
              <a:rPr lang="en-US" altLang="ko-KR" b="1" dirty="0"/>
              <a:t>, </a:t>
            </a:r>
            <a:r>
              <a:rPr lang="ko-KR" altLang="en-US" b="1" dirty="0"/>
              <a:t>가상 시나리오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r>
              <a:rPr lang="en-US" altLang="ko-KR" b="1" dirty="0"/>
              <a:t>MBTI </a:t>
            </a:r>
            <a:r>
              <a:rPr lang="ko-KR" altLang="en-US" b="1" dirty="0"/>
              <a:t>관련 자료</a:t>
            </a:r>
            <a:r>
              <a:rPr lang="en-US" altLang="ko-KR" b="1" dirty="0"/>
              <a:t>: </a:t>
            </a:r>
            <a:r>
              <a:rPr lang="ko-KR" altLang="en-US" b="1" dirty="0"/>
              <a:t>심리 분석 알고리즘 개발을 위한 자료</a:t>
            </a:r>
          </a:p>
          <a:p>
            <a:endParaRPr lang="ko-KR" altLang="en-US" b="1" dirty="0"/>
          </a:p>
          <a:p>
            <a:r>
              <a:rPr lang="en-US" altLang="ko-KR" b="1" dirty="0"/>
              <a:t>MBTI </a:t>
            </a:r>
            <a:r>
              <a:rPr lang="ko-KR" altLang="en-US" b="1" dirty="0"/>
              <a:t>검사 도구</a:t>
            </a:r>
            <a:r>
              <a:rPr lang="en-US" altLang="ko-KR" b="1" dirty="0"/>
              <a:t>, </a:t>
            </a:r>
            <a:r>
              <a:rPr lang="ko-KR" altLang="en-US" b="1" dirty="0"/>
              <a:t>해석 자료</a:t>
            </a:r>
            <a:r>
              <a:rPr lang="en-US" altLang="ko-KR" b="1" dirty="0"/>
              <a:t>, </a:t>
            </a:r>
            <a:r>
              <a:rPr lang="ko-KR" altLang="en-US" b="1" dirty="0"/>
              <a:t>연구 논문 등</a:t>
            </a:r>
          </a:p>
          <a:p>
            <a:endParaRPr lang="ko-KR" altLang="en-US" b="1" dirty="0"/>
          </a:p>
          <a:p>
            <a:r>
              <a:rPr lang="ko-KR" altLang="en-US" b="1" dirty="0"/>
              <a:t>정신과 병원 정보</a:t>
            </a:r>
            <a:r>
              <a:rPr lang="en-US" altLang="ko-KR" b="1" dirty="0"/>
              <a:t>: </a:t>
            </a:r>
            <a:r>
              <a:rPr lang="ko-KR" altLang="en-US" b="1" dirty="0"/>
              <a:t>사용자에게 병원 정보를 제공하기 위한 데이터</a:t>
            </a:r>
          </a:p>
          <a:p>
            <a:endParaRPr lang="ko-KR" altLang="en-US" b="1" dirty="0"/>
          </a:p>
          <a:p>
            <a:r>
              <a:rPr lang="ko-KR" altLang="en-US" b="1" dirty="0"/>
              <a:t>공공데이터포털</a:t>
            </a:r>
            <a:r>
              <a:rPr lang="en-US" altLang="ko-KR" b="1" dirty="0"/>
              <a:t>, </a:t>
            </a:r>
            <a:r>
              <a:rPr lang="ko-KR" altLang="en-US" b="1" dirty="0"/>
              <a:t>병원</a:t>
            </a:r>
            <a:r>
              <a:rPr lang="en-US" altLang="ko-KR" b="1" dirty="0"/>
              <a:t>/</a:t>
            </a:r>
            <a:r>
              <a:rPr lang="ko-KR" altLang="en-US" b="1" dirty="0"/>
              <a:t>의료 관련 웹사이트 등</a:t>
            </a:r>
          </a:p>
          <a:p>
            <a:endParaRPr lang="ko-KR" altLang="en-US" b="1" dirty="0"/>
          </a:p>
          <a:p>
            <a:r>
              <a:rPr lang="ko-KR" altLang="en-US" b="1" dirty="0"/>
              <a:t>외부 데이터 수집</a:t>
            </a:r>
            <a:r>
              <a:rPr lang="en-US" altLang="ko-KR" b="1" dirty="0"/>
              <a:t>: </a:t>
            </a:r>
            <a:r>
              <a:rPr lang="ko-KR" altLang="en-US" b="1" dirty="0"/>
              <a:t>저작권</a:t>
            </a:r>
            <a:r>
              <a:rPr lang="en-US" altLang="ko-KR" b="1" dirty="0"/>
              <a:t>, </a:t>
            </a:r>
            <a:r>
              <a:rPr lang="ko-KR" altLang="en-US" b="1" dirty="0"/>
              <a:t>개인정보보호 고려</a:t>
            </a:r>
          </a:p>
        </p:txBody>
      </p:sp>
      <p:pic>
        <p:nvPicPr>
          <p:cNvPr id="8194" name="Picture 2" descr="HIRA 이슈] WHO의 ICD-11 공표가 우리나라 보건의료체계에 주는 시사점 : 네이버 블로그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1114281"/>
            <a:ext cx="4314828" cy="295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DSM-5-TR 정신질환의 진단 및 통계 편람 | 권준수 - 교보문고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901" y="4181288"/>
            <a:ext cx="1738361" cy="235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720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5832" y="1510713"/>
            <a:ext cx="103691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데이터 전처리 </a:t>
            </a:r>
            <a:endParaRPr lang="en-US" altLang="ko-KR" b="1" dirty="0">
              <a:solidFill>
                <a:schemeClr val="accent1"/>
              </a:solidFill>
            </a:endParaRPr>
          </a:p>
          <a:p>
            <a:endParaRPr lang="en-US" altLang="ko-KR" b="1" dirty="0"/>
          </a:p>
          <a:p>
            <a:r>
              <a:rPr lang="ko-KR" altLang="en-US" b="1" dirty="0"/>
              <a:t>데이터 정제 및 정규화</a:t>
            </a:r>
            <a:r>
              <a:rPr lang="en-US" altLang="ko-KR" b="1" dirty="0"/>
              <a:t>:</a:t>
            </a:r>
          </a:p>
          <a:p>
            <a:endParaRPr lang="en-US" altLang="ko-KR" b="1" dirty="0"/>
          </a:p>
          <a:p>
            <a:r>
              <a:rPr lang="ko-KR" altLang="en-US" b="1" dirty="0" err="1"/>
              <a:t>결측치</a:t>
            </a:r>
            <a:r>
              <a:rPr lang="en-US" altLang="ko-KR" b="1" dirty="0"/>
              <a:t>, </a:t>
            </a:r>
            <a:r>
              <a:rPr lang="ko-KR" altLang="en-US" b="1" dirty="0"/>
              <a:t>이상치 처리</a:t>
            </a:r>
            <a:r>
              <a:rPr lang="en-US" altLang="ko-KR" b="1" dirty="0"/>
              <a:t>: </a:t>
            </a:r>
            <a:r>
              <a:rPr lang="ko-KR" altLang="en-US" b="1" dirty="0"/>
              <a:t>데이터 분석 및 모델 학습에 부정적인 영향을 주는 값 처리</a:t>
            </a:r>
          </a:p>
          <a:p>
            <a:endParaRPr lang="ko-KR" altLang="en-US" b="1" dirty="0"/>
          </a:p>
          <a:p>
            <a:r>
              <a:rPr lang="ko-KR" altLang="en-US" b="1" dirty="0"/>
              <a:t>텍스트 데이터 전처리</a:t>
            </a:r>
            <a:r>
              <a:rPr lang="en-US" altLang="ko-KR" b="1" dirty="0"/>
              <a:t>:</a:t>
            </a:r>
          </a:p>
          <a:p>
            <a:endParaRPr lang="en-US" altLang="ko-KR" b="1" dirty="0"/>
          </a:p>
          <a:p>
            <a:r>
              <a:rPr lang="ko-KR" altLang="en-US" b="1" dirty="0" err="1"/>
              <a:t>토큰화</a:t>
            </a:r>
            <a:r>
              <a:rPr lang="ko-KR" altLang="en-US" b="1" dirty="0"/>
              <a:t> </a:t>
            </a:r>
            <a:r>
              <a:rPr lang="en-US" altLang="ko-KR" b="1" dirty="0"/>
              <a:t>(Tokenization): </a:t>
            </a:r>
            <a:r>
              <a:rPr lang="ko-KR" altLang="en-US" b="1" dirty="0"/>
              <a:t>문장을 단어</a:t>
            </a:r>
            <a:r>
              <a:rPr lang="en-US" altLang="ko-KR" b="1" dirty="0"/>
              <a:t>, </a:t>
            </a:r>
            <a:r>
              <a:rPr lang="ko-KR" altLang="en-US" b="1" dirty="0"/>
              <a:t>형태소 등 작은 단위로 분리</a:t>
            </a:r>
          </a:p>
          <a:p>
            <a:endParaRPr lang="ko-KR" altLang="en-US" b="1" dirty="0"/>
          </a:p>
          <a:p>
            <a:r>
              <a:rPr lang="ko-KR" altLang="en-US" b="1" dirty="0" err="1"/>
              <a:t>불용어</a:t>
            </a:r>
            <a:r>
              <a:rPr lang="ko-KR" altLang="en-US" b="1" dirty="0"/>
              <a:t> 처리 </a:t>
            </a:r>
            <a:r>
              <a:rPr lang="en-US" altLang="ko-KR" b="1" dirty="0"/>
              <a:t>(</a:t>
            </a:r>
            <a:r>
              <a:rPr lang="en-US" altLang="ko-KR" b="1" dirty="0" err="1"/>
              <a:t>Stopword</a:t>
            </a:r>
            <a:r>
              <a:rPr lang="en-US" altLang="ko-KR" b="1" dirty="0"/>
              <a:t> Removal): </a:t>
            </a:r>
            <a:r>
              <a:rPr lang="ko-KR" altLang="en-US" b="1" dirty="0"/>
              <a:t>의미 없는 단어 제거 </a:t>
            </a:r>
            <a:r>
              <a:rPr lang="en-US" altLang="ko-KR" b="1" dirty="0"/>
              <a:t>(</a:t>
            </a:r>
            <a:r>
              <a:rPr lang="ko-KR" altLang="en-US" b="1" dirty="0"/>
              <a:t>예</a:t>
            </a:r>
            <a:r>
              <a:rPr lang="en-US" altLang="ko-KR" b="1" dirty="0"/>
              <a:t>: </a:t>
            </a:r>
            <a:r>
              <a:rPr lang="ko-KR" altLang="en-US" b="1" dirty="0"/>
              <a:t>조사</a:t>
            </a:r>
            <a:r>
              <a:rPr lang="en-US" altLang="ko-KR" b="1" dirty="0"/>
              <a:t>, </a:t>
            </a:r>
            <a:r>
              <a:rPr lang="ko-KR" altLang="en-US" b="1" dirty="0"/>
              <a:t>접속사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/>
              <a:t>정규화 </a:t>
            </a:r>
            <a:r>
              <a:rPr lang="en-US" altLang="ko-KR" b="1" dirty="0"/>
              <a:t>(Normalization): </a:t>
            </a:r>
            <a:r>
              <a:rPr lang="ko-KR" altLang="en-US" b="1" dirty="0"/>
              <a:t>표현 통일 </a:t>
            </a:r>
            <a:r>
              <a:rPr lang="en-US" altLang="ko-KR" b="1" dirty="0"/>
              <a:t>(</a:t>
            </a:r>
            <a:r>
              <a:rPr lang="ko-KR" altLang="en-US" b="1" dirty="0"/>
              <a:t>예</a:t>
            </a:r>
            <a:r>
              <a:rPr lang="en-US" altLang="ko-KR" b="1" dirty="0"/>
              <a:t>: "</a:t>
            </a:r>
            <a:r>
              <a:rPr lang="ko-KR" altLang="en-US" b="1" dirty="0"/>
              <a:t>안녕하세요</a:t>
            </a:r>
            <a:r>
              <a:rPr lang="en-US" altLang="ko-KR" b="1" dirty="0"/>
              <a:t>", "</a:t>
            </a:r>
            <a:r>
              <a:rPr lang="ko-KR" altLang="en-US" b="1" dirty="0"/>
              <a:t>안녕</a:t>
            </a:r>
            <a:r>
              <a:rPr lang="en-US" altLang="ko-KR" b="1" dirty="0"/>
              <a:t>" -&gt; "</a:t>
            </a:r>
            <a:r>
              <a:rPr lang="ko-KR" altLang="en-US" b="1" dirty="0"/>
              <a:t>안녕</a:t>
            </a:r>
            <a:r>
              <a:rPr lang="en-US" altLang="ko-KR" b="1" dirty="0"/>
              <a:t>")</a:t>
            </a:r>
          </a:p>
          <a:p>
            <a:endParaRPr lang="en-US" altLang="ko-KR" b="1" dirty="0"/>
          </a:p>
          <a:p>
            <a:r>
              <a:rPr lang="ko-KR" altLang="en-US" b="1" dirty="0"/>
              <a:t>어간 추출 </a:t>
            </a:r>
            <a:r>
              <a:rPr lang="en-US" altLang="ko-KR" b="1" dirty="0"/>
              <a:t>(Stemming), </a:t>
            </a:r>
            <a:r>
              <a:rPr lang="ko-KR" altLang="en-US" b="1" dirty="0"/>
              <a:t>표제어 추출 </a:t>
            </a:r>
            <a:r>
              <a:rPr lang="en-US" altLang="ko-KR" b="1" dirty="0"/>
              <a:t>(Lemmatization) (</a:t>
            </a:r>
            <a:r>
              <a:rPr lang="ko-KR" altLang="en-US" b="1" dirty="0"/>
              <a:t>선택 사항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3594" y="2096053"/>
            <a:ext cx="2314898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82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5832" y="1510713"/>
            <a:ext cx="103691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모델링 </a:t>
            </a:r>
            <a:endParaRPr lang="en-US" altLang="ko-KR" b="1" dirty="0">
              <a:solidFill>
                <a:schemeClr val="accent1"/>
              </a:solidFill>
            </a:endParaRPr>
          </a:p>
          <a:p>
            <a:endParaRPr lang="en-US" altLang="ko-KR" b="1" dirty="0"/>
          </a:p>
          <a:p>
            <a:r>
              <a:rPr lang="ko-KR" altLang="en-US" b="1" dirty="0"/>
              <a:t>모델 구현</a:t>
            </a:r>
            <a:r>
              <a:rPr lang="en-US" altLang="ko-KR" b="1" dirty="0"/>
              <a:t>:</a:t>
            </a:r>
          </a:p>
          <a:p>
            <a:endParaRPr lang="en-US" altLang="ko-KR" b="1" dirty="0"/>
          </a:p>
          <a:p>
            <a:r>
              <a:rPr lang="en-US" altLang="ko-KR" b="1" dirty="0" err="1"/>
              <a:t>OpenAI</a:t>
            </a:r>
            <a:r>
              <a:rPr lang="en-US" altLang="ko-KR" b="1" dirty="0"/>
              <a:t> API </a:t>
            </a:r>
            <a:r>
              <a:rPr lang="ko-KR" altLang="en-US" b="1" dirty="0"/>
              <a:t>연동</a:t>
            </a:r>
            <a:r>
              <a:rPr lang="en-US" altLang="ko-KR" b="1" dirty="0"/>
              <a:t>:</a:t>
            </a:r>
          </a:p>
          <a:p>
            <a:endParaRPr lang="en-US" altLang="ko-KR" b="1" dirty="0"/>
          </a:p>
          <a:p>
            <a:r>
              <a:rPr lang="en-US" altLang="ko-KR" b="1" dirty="0" err="1"/>
              <a:t>openai</a:t>
            </a:r>
            <a:r>
              <a:rPr lang="en-US" altLang="ko-KR" b="1" dirty="0"/>
              <a:t> </a:t>
            </a:r>
            <a:r>
              <a:rPr lang="ko-KR" altLang="en-US" b="1" dirty="0"/>
              <a:t>라이브러리 사용</a:t>
            </a:r>
          </a:p>
          <a:p>
            <a:endParaRPr lang="ko-KR" altLang="en-US" b="1" dirty="0"/>
          </a:p>
          <a:p>
            <a:r>
              <a:rPr lang="en-US" altLang="ko-KR" b="1" dirty="0" err="1"/>
              <a:t>client.chat.completions.create</a:t>
            </a:r>
            <a:r>
              <a:rPr lang="en-US" altLang="ko-KR" b="1" dirty="0"/>
              <a:t>(): </a:t>
            </a:r>
            <a:r>
              <a:rPr lang="ko-KR" altLang="en-US" b="1" dirty="0" err="1"/>
              <a:t>챗봇</a:t>
            </a:r>
            <a:r>
              <a:rPr lang="ko-KR" altLang="en-US" b="1" dirty="0"/>
              <a:t> 응답 생성 </a:t>
            </a:r>
            <a:r>
              <a:rPr lang="en-US" altLang="ko-KR" b="1" dirty="0"/>
              <a:t>(GPT-4o)</a:t>
            </a:r>
          </a:p>
          <a:p>
            <a:endParaRPr lang="en-US" altLang="ko-KR" b="1" dirty="0"/>
          </a:p>
          <a:p>
            <a:r>
              <a:rPr lang="en-US" altLang="ko-KR" b="1" dirty="0" err="1"/>
              <a:t>client.audio.speech.create</a:t>
            </a:r>
            <a:r>
              <a:rPr lang="en-US" altLang="ko-KR" b="1" dirty="0"/>
              <a:t>(): </a:t>
            </a:r>
            <a:r>
              <a:rPr lang="ko-KR" altLang="en-US" b="1" dirty="0"/>
              <a:t>텍스트를 음성으로 변환 </a:t>
            </a:r>
            <a:r>
              <a:rPr lang="en-US" altLang="ko-KR" b="1" dirty="0"/>
              <a:t>(TTS)</a:t>
            </a:r>
          </a:p>
          <a:p>
            <a:endParaRPr lang="en-US" altLang="ko-KR" b="1" dirty="0"/>
          </a:p>
          <a:p>
            <a:r>
              <a:rPr lang="ko-KR" altLang="en-US" b="1" dirty="0"/>
              <a:t>프롬프트 엔지니어링</a:t>
            </a:r>
            <a:r>
              <a:rPr lang="en-US" altLang="ko-KR" b="1" dirty="0"/>
              <a:t>: </a:t>
            </a:r>
            <a:r>
              <a:rPr lang="ko-KR" altLang="en-US" b="1" dirty="0" err="1"/>
              <a:t>챗봇</a:t>
            </a:r>
            <a:r>
              <a:rPr lang="ko-KR" altLang="en-US" b="1" dirty="0"/>
              <a:t> 페르소나</a:t>
            </a:r>
            <a:r>
              <a:rPr lang="en-US" altLang="ko-KR" b="1" dirty="0"/>
              <a:t>, </a:t>
            </a:r>
            <a:r>
              <a:rPr lang="ko-KR" altLang="en-US" b="1" dirty="0"/>
              <a:t>역할</a:t>
            </a:r>
            <a:r>
              <a:rPr lang="en-US" altLang="ko-KR" b="1" dirty="0"/>
              <a:t>, </a:t>
            </a:r>
            <a:r>
              <a:rPr lang="ko-KR" altLang="en-US" b="1" dirty="0"/>
              <a:t>지침 정의</a:t>
            </a:r>
          </a:p>
          <a:p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0548" y="1327220"/>
            <a:ext cx="5496692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1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5832" y="1510713"/>
            <a:ext cx="103691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모델링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lang="ko-KR" altLang="en-US" b="1" dirty="0"/>
          </a:p>
          <a:p>
            <a:r>
              <a:rPr lang="en-US" altLang="ko-KR" b="1" dirty="0" err="1"/>
              <a:t>FastAPI</a:t>
            </a:r>
            <a:r>
              <a:rPr lang="en-US" altLang="ko-KR" b="1" dirty="0"/>
              <a:t>:</a:t>
            </a:r>
          </a:p>
          <a:p>
            <a:endParaRPr lang="en-US" altLang="ko-KR" b="1" dirty="0"/>
          </a:p>
          <a:p>
            <a:r>
              <a:rPr lang="en-US" altLang="ko-KR" b="1" dirty="0"/>
              <a:t>/chat: </a:t>
            </a:r>
            <a:r>
              <a:rPr lang="ko-KR" altLang="en-US" b="1" dirty="0" err="1"/>
              <a:t>챗봇</a:t>
            </a:r>
            <a:r>
              <a:rPr lang="ko-KR" altLang="en-US" b="1" dirty="0"/>
              <a:t> </a:t>
            </a:r>
            <a:r>
              <a:rPr lang="ko-KR" altLang="en-US" b="1" dirty="0" smtClean="0"/>
              <a:t>응답</a:t>
            </a:r>
            <a:endParaRPr lang="en-US" altLang="ko-KR" b="1" dirty="0" smtClean="0"/>
          </a:p>
          <a:p>
            <a:endParaRPr lang="ko-KR" altLang="en-US" b="1" dirty="0"/>
          </a:p>
          <a:p>
            <a:r>
              <a:rPr lang="en-US" altLang="ko-KR" b="1" dirty="0"/>
              <a:t>/</a:t>
            </a:r>
            <a:r>
              <a:rPr lang="en-US" altLang="ko-KR" b="1" dirty="0" err="1"/>
              <a:t>tts</a:t>
            </a:r>
            <a:r>
              <a:rPr lang="en-US" altLang="ko-KR" b="1" dirty="0"/>
              <a:t>: </a:t>
            </a:r>
            <a:r>
              <a:rPr lang="ko-KR" altLang="en-US" b="1" dirty="0"/>
              <a:t>음성 </a:t>
            </a:r>
            <a:r>
              <a:rPr lang="ko-KR" altLang="en-US" b="1" dirty="0" smtClean="0"/>
              <a:t>합성</a:t>
            </a:r>
            <a:endParaRPr lang="en-US" altLang="ko-KR" b="1" dirty="0" smtClean="0"/>
          </a:p>
          <a:p>
            <a:endParaRPr lang="ko-KR" altLang="en-US" b="1" dirty="0"/>
          </a:p>
          <a:p>
            <a:r>
              <a:rPr lang="en-US" altLang="ko-KR" b="1" dirty="0"/>
              <a:t>/</a:t>
            </a:r>
            <a:r>
              <a:rPr lang="en-US" altLang="ko-KR" b="1" dirty="0" err="1"/>
              <a:t>analyze_mental_health</a:t>
            </a:r>
            <a:r>
              <a:rPr lang="en-US" altLang="ko-KR" b="1" dirty="0"/>
              <a:t>: </a:t>
            </a:r>
            <a:r>
              <a:rPr lang="ko-KR" altLang="en-US" b="1" dirty="0"/>
              <a:t>심리 </a:t>
            </a:r>
            <a:r>
              <a:rPr lang="ko-KR" altLang="en-US" b="1" dirty="0" smtClean="0"/>
              <a:t>분석</a:t>
            </a:r>
            <a:endParaRPr lang="en-US" altLang="ko-KR" b="1" dirty="0" smtClean="0"/>
          </a:p>
          <a:p>
            <a:endParaRPr lang="ko-KR" altLang="en-US" b="1" dirty="0"/>
          </a:p>
          <a:p>
            <a:r>
              <a:rPr lang="en-US" altLang="ko-KR" b="1" dirty="0"/>
              <a:t>/</a:t>
            </a:r>
            <a:r>
              <a:rPr lang="en-US" altLang="ko-KR" b="1" dirty="0" err="1"/>
              <a:t>summarize_chat</a:t>
            </a:r>
            <a:r>
              <a:rPr lang="en-US" altLang="ko-KR" b="1" dirty="0"/>
              <a:t>: </a:t>
            </a:r>
            <a:r>
              <a:rPr lang="ko-KR" altLang="en-US" b="1" dirty="0" smtClean="0"/>
              <a:t>요약</a:t>
            </a:r>
            <a:endParaRPr lang="en-US" altLang="ko-KR" b="1" dirty="0" smtClean="0"/>
          </a:p>
          <a:p>
            <a:endParaRPr lang="ko-KR" altLang="en-US" b="1" dirty="0"/>
          </a:p>
          <a:p>
            <a:r>
              <a:rPr lang="en-US" altLang="ko-KR" b="1" dirty="0"/>
              <a:t>/</a:t>
            </a:r>
            <a:r>
              <a:rPr lang="en-US" altLang="ko-KR" b="1" dirty="0" err="1"/>
              <a:t>select_doctor</a:t>
            </a:r>
            <a:r>
              <a:rPr lang="en-US" altLang="ko-KR" b="1" dirty="0"/>
              <a:t>: </a:t>
            </a:r>
            <a:r>
              <a:rPr lang="ko-KR" altLang="en-US" b="1" dirty="0"/>
              <a:t>의사 </a:t>
            </a:r>
            <a:r>
              <a:rPr lang="ko-KR" altLang="en-US" b="1" dirty="0" smtClean="0"/>
              <a:t>선택</a:t>
            </a:r>
            <a:endParaRPr lang="en-US" altLang="ko-KR" b="1" dirty="0" smtClean="0"/>
          </a:p>
          <a:p>
            <a:endParaRPr lang="ko-KR" altLang="en-US" b="1" dirty="0"/>
          </a:p>
          <a:p>
            <a:r>
              <a:rPr lang="en-US" altLang="ko-KR" b="1" dirty="0"/>
              <a:t>/</a:t>
            </a:r>
            <a:r>
              <a:rPr lang="en-US" altLang="ko-KR" b="1" dirty="0" err="1"/>
              <a:t>initial_doctor</a:t>
            </a:r>
            <a:r>
              <a:rPr lang="en-US" altLang="ko-KR" b="1" dirty="0"/>
              <a:t>: </a:t>
            </a:r>
            <a:r>
              <a:rPr lang="ko-KR" altLang="en-US" b="1" dirty="0"/>
              <a:t>초기 설정</a:t>
            </a:r>
          </a:p>
          <a:p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7908" y="1662788"/>
            <a:ext cx="6087325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2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5832" y="1510713"/>
            <a:ext cx="103691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모델링 </a:t>
            </a:r>
            <a:endParaRPr lang="en-US" altLang="ko-KR" b="1" dirty="0">
              <a:solidFill>
                <a:schemeClr val="accent1"/>
              </a:solidFill>
            </a:endParaRPr>
          </a:p>
          <a:p>
            <a:endParaRPr lang="ko-KR" altLang="en-US" b="1" dirty="0"/>
          </a:p>
          <a:p>
            <a:endParaRPr lang="ko-KR" altLang="en-US" b="1" dirty="0"/>
          </a:p>
          <a:p>
            <a:r>
              <a:rPr lang="ko-KR" altLang="en-US" b="1" dirty="0"/>
              <a:t>심리 분석 알고리즘 개발</a:t>
            </a:r>
            <a:r>
              <a:rPr lang="en-US" altLang="ko-KR" b="1" dirty="0"/>
              <a:t>:</a:t>
            </a:r>
          </a:p>
          <a:p>
            <a:endParaRPr lang="en-US" altLang="ko-KR" b="1" dirty="0"/>
          </a:p>
          <a:p>
            <a:r>
              <a:rPr lang="en-US" altLang="ko-KR" b="1" dirty="0"/>
              <a:t>MBTI </a:t>
            </a:r>
            <a:r>
              <a:rPr lang="ko-KR" altLang="en-US" b="1" dirty="0"/>
              <a:t>기반 </a:t>
            </a:r>
            <a:r>
              <a:rPr lang="en-US" altLang="ko-KR" b="1" dirty="0"/>
              <a:t>16</a:t>
            </a:r>
            <a:r>
              <a:rPr lang="ko-KR" altLang="en-US" b="1" dirty="0"/>
              <a:t>가지 지표 점수화 </a:t>
            </a:r>
            <a:r>
              <a:rPr lang="en-US" altLang="ko-KR" b="1" dirty="0"/>
              <a:t>(-50 ~ +50)</a:t>
            </a:r>
          </a:p>
          <a:p>
            <a:endParaRPr lang="en-US" altLang="ko-KR" b="1" dirty="0"/>
          </a:p>
          <a:p>
            <a:r>
              <a:rPr lang="en-US" altLang="ko-KR" b="1" dirty="0" err="1"/>
              <a:t>OpenAI</a:t>
            </a:r>
            <a:r>
              <a:rPr lang="en-US" altLang="ko-KR" b="1" dirty="0"/>
              <a:t> API </a:t>
            </a:r>
            <a:r>
              <a:rPr lang="ko-KR" altLang="en-US" b="1" dirty="0"/>
              <a:t>활용 </a:t>
            </a:r>
            <a:r>
              <a:rPr lang="en-US" altLang="ko-KR" b="1" dirty="0"/>
              <a:t>(</a:t>
            </a:r>
            <a:r>
              <a:rPr lang="ko-KR" altLang="en-US" b="1" dirty="0"/>
              <a:t>프롬프트 엔지니어링</a:t>
            </a:r>
            <a:r>
              <a:rPr lang="en-US" altLang="ko-KR" b="1" dirty="0"/>
              <a:t>), JSON </a:t>
            </a:r>
            <a:r>
              <a:rPr lang="ko-KR" altLang="en-US" b="1" dirty="0"/>
              <a:t>형식 결과</a:t>
            </a:r>
          </a:p>
          <a:p>
            <a:endParaRPr lang="ko-KR" altLang="en-US" b="1" dirty="0"/>
          </a:p>
          <a:p>
            <a:r>
              <a:rPr lang="ko-KR" altLang="en-US" b="1" dirty="0"/>
              <a:t>점수 계산 </a:t>
            </a:r>
            <a:r>
              <a:rPr lang="ko-KR" altLang="en-US" b="1" dirty="0" err="1"/>
              <a:t>로직</a:t>
            </a:r>
            <a:r>
              <a:rPr lang="en-US" altLang="ko-KR" b="1" dirty="0"/>
              <a:t>, </a:t>
            </a:r>
            <a:r>
              <a:rPr lang="ko-KR" altLang="en-US" b="1" dirty="0"/>
              <a:t>범위 제한 구현</a:t>
            </a:r>
          </a:p>
          <a:p>
            <a:endParaRPr lang="ko-KR" altLang="en-US" b="1" dirty="0"/>
          </a:p>
          <a:p>
            <a:r>
              <a:rPr lang="ko-KR" altLang="en-US" b="1" dirty="0" err="1"/>
              <a:t>팀별</a:t>
            </a:r>
            <a:r>
              <a:rPr lang="ko-KR" altLang="en-US" b="1" dirty="0"/>
              <a:t> 중간 보고 실시</a:t>
            </a:r>
            <a:r>
              <a:rPr lang="en-US" altLang="ko-KR" b="1" dirty="0"/>
              <a:t>:</a:t>
            </a:r>
          </a:p>
          <a:p>
            <a:endParaRPr lang="en-US" altLang="ko-KR" b="1" dirty="0"/>
          </a:p>
          <a:p>
            <a:r>
              <a:rPr lang="ko-KR" altLang="en-US" b="1" dirty="0"/>
              <a:t>개발 진행 상황 공유</a:t>
            </a:r>
            <a:r>
              <a:rPr lang="en-US" altLang="ko-KR" b="1" dirty="0"/>
              <a:t>, </a:t>
            </a:r>
            <a:r>
              <a:rPr lang="ko-KR" altLang="en-US" b="1" dirty="0"/>
              <a:t>문제점 논의</a:t>
            </a:r>
            <a:r>
              <a:rPr lang="en-US" altLang="ko-KR" b="1" dirty="0"/>
              <a:t>, </a:t>
            </a:r>
            <a:r>
              <a:rPr lang="ko-KR" altLang="en-US" b="1" dirty="0"/>
              <a:t>해결 방안 모색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20788" y="2079882"/>
            <a:ext cx="4900028" cy="326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46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643038" y="-17669083"/>
            <a:ext cx="1135761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프로젝트 수행 절차 </a:t>
            </a:r>
            <a:r>
              <a:rPr lang="en-US" altLang="ko-KR" dirty="0"/>
              <a:t>(</a:t>
            </a:r>
            <a:r>
              <a:rPr lang="ko-KR" altLang="en-US" dirty="0"/>
              <a:t>이미지 기반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구분	기간	활동	비고</a:t>
            </a:r>
          </a:p>
          <a:p>
            <a:r>
              <a:rPr lang="ko-KR" altLang="en-US" dirty="0"/>
              <a:t>사전 기획	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 ~ 5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금</a:t>
            </a:r>
            <a:r>
              <a:rPr lang="en-US" altLang="ko-KR" dirty="0"/>
              <a:t>) (2</a:t>
            </a:r>
            <a:r>
              <a:rPr lang="ko-KR" altLang="en-US" dirty="0"/>
              <a:t>주</a:t>
            </a:r>
            <a:r>
              <a:rPr lang="en-US" altLang="ko-KR" dirty="0"/>
              <a:t>)	</a:t>
            </a:r>
            <a:r>
              <a:rPr lang="ko-KR" altLang="en-US" dirty="0"/>
              <a:t>📌 프로젝트 기획 및 주제 선정 </a:t>
            </a:r>
            <a:r>
              <a:rPr lang="en-US" altLang="ko-KR" dirty="0"/>
              <a:t>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📌 요구사항 정의</a:t>
            </a:r>
            <a:r>
              <a:rPr lang="en-US" altLang="ko-KR" dirty="0"/>
              <a:t>, </a:t>
            </a:r>
            <a:r>
              <a:rPr lang="ko-KR" altLang="en-US" dirty="0"/>
              <a:t>기능 명세</a:t>
            </a:r>
            <a:r>
              <a:rPr lang="en-US" altLang="ko-KR" dirty="0"/>
              <a:t>, </a:t>
            </a:r>
            <a:r>
              <a:rPr lang="ko-KR" altLang="en-US" dirty="0"/>
              <a:t>데이터 모델 설계</a:t>
            </a:r>
            <a:r>
              <a:rPr lang="en-US" altLang="ko-KR" dirty="0"/>
              <a:t>, </a:t>
            </a:r>
            <a:r>
              <a:rPr lang="ko-KR" altLang="en-US" dirty="0"/>
              <a:t>기술 스택 선정</a:t>
            </a:r>
            <a:r>
              <a:rPr lang="en-US" altLang="ko-KR" dirty="0"/>
              <a:t>, UI/UX </a:t>
            </a:r>
            <a:r>
              <a:rPr lang="ko-KR" altLang="en-US" dirty="0"/>
              <a:t>디자인	아이디어 선정</a:t>
            </a:r>
            <a:r>
              <a:rPr lang="en-US" altLang="ko-KR" dirty="0"/>
              <a:t>, </a:t>
            </a:r>
            <a:r>
              <a:rPr lang="ko-KR" altLang="en-US" dirty="0"/>
              <a:t>사용자 스토리</a:t>
            </a:r>
            <a:r>
              <a:rPr lang="en-US" altLang="ko-KR" dirty="0"/>
              <a:t>, </a:t>
            </a:r>
            <a:r>
              <a:rPr lang="ko-KR" altLang="en-US" dirty="0"/>
              <a:t>와이어프레임</a:t>
            </a:r>
          </a:p>
          <a:p>
            <a:r>
              <a:rPr lang="ko-KR" altLang="en-US" dirty="0"/>
              <a:t>데이터 수집	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 ~ 6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금</a:t>
            </a:r>
            <a:r>
              <a:rPr lang="en-US" altLang="ko-KR" dirty="0"/>
              <a:t>)	</a:t>
            </a:r>
            <a:r>
              <a:rPr lang="ko-KR" altLang="en-US" dirty="0"/>
              <a:t>📌 필요 데이터 및 수집 절차 정의 </a:t>
            </a:r>
            <a:r>
              <a:rPr lang="en-US" altLang="ko-KR" dirty="0"/>
              <a:t>(</a:t>
            </a:r>
            <a:r>
              <a:rPr lang="ko-KR" altLang="en-US" dirty="0"/>
              <a:t>대화 데이터</a:t>
            </a:r>
            <a:r>
              <a:rPr lang="en-US" altLang="ko-KR" dirty="0"/>
              <a:t>, MBTI </a:t>
            </a:r>
            <a:r>
              <a:rPr lang="ko-KR" altLang="en-US" dirty="0"/>
              <a:t>관련 자료</a:t>
            </a:r>
            <a:r>
              <a:rPr lang="en-US" altLang="ko-KR" dirty="0"/>
              <a:t>, </a:t>
            </a:r>
            <a:r>
              <a:rPr lang="ko-KR" altLang="en-US" dirty="0"/>
              <a:t>정신과 병원 정보 등</a:t>
            </a:r>
            <a:r>
              <a:rPr lang="en-US" altLang="ko-KR" dirty="0"/>
              <a:t>)	</a:t>
            </a:r>
            <a:r>
              <a:rPr lang="ko-KR" altLang="en-US" dirty="0"/>
              <a:t>협력기업 데이터 협조 </a:t>
            </a:r>
            <a:r>
              <a:rPr lang="en-US" altLang="ko-KR" dirty="0"/>
              <a:t>(</a:t>
            </a:r>
            <a:r>
              <a:rPr lang="ko-KR" altLang="en-US" dirty="0"/>
              <a:t>해당 없음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데이터 전처리	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 ~ 6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금</a:t>
            </a:r>
            <a:r>
              <a:rPr lang="en-US" altLang="ko-KR" dirty="0"/>
              <a:t>)	</a:t>
            </a:r>
            <a:r>
              <a:rPr lang="ko-KR" altLang="en-US" dirty="0"/>
              <a:t>📌 데이터 정제 및 정규화 </a:t>
            </a:r>
            <a:r>
              <a:rPr lang="en-US" altLang="ko-KR" dirty="0"/>
              <a:t>(</a:t>
            </a:r>
            <a:r>
              <a:rPr lang="ko-KR" altLang="en-US" dirty="0" err="1"/>
              <a:t>결측치</a:t>
            </a:r>
            <a:r>
              <a:rPr lang="en-US" altLang="ko-KR" dirty="0"/>
              <a:t>, </a:t>
            </a:r>
            <a:r>
              <a:rPr lang="ko-KR" altLang="en-US" dirty="0"/>
              <a:t>이상치 처리</a:t>
            </a:r>
            <a:r>
              <a:rPr lang="en-US" altLang="ko-KR" dirty="0"/>
              <a:t>, </a:t>
            </a:r>
            <a:r>
              <a:rPr lang="ko-KR" altLang="en-US" dirty="0"/>
              <a:t>텍스트 데이터 </a:t>
            </a:r>
            <a:r>
              <a:rPr lang="ko-KR" altLang="en-US" dirty="0" err="1"/>
              <a:t>토큰화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등</a:t>
            </a:r>
            <a:r>
              <a:rPr lang="en-US" altLang="ko-KR" dirty="0"/>
              <a:t>)	</a:t>
            </a:r>
          </a:p>
          <a:p>
            <a:r>
              <a:rPr lang="ko-KR" altLang="en-US" dirty="0"/>
              <a:t>모델링	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 ~ 7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금</a:t>
            </a:r>
            <a:r>
              <a:rPr lang="en-US" altLang="ko-KR" dirty="0"/>
              <a:t>) (5</a:t>
            </a:r>
            <a:r>
              <a:rPr lang="ko-KR" altLang="en-US" dirty="0"/>
              <a:t>주</a:t>
            </a:r>
            <a:r>
              <a:rPr lang="en-US" altLang="ko-KR" dirty="0"/>
              <a:t>)	</a:t>
            </a:r>
            <a:r>
              <a:rPr lang="ko-KR" altLang="en-US" dirty="0"/>
              <a:t>📌 모델 구현 </a:t>
            </a:r>
            <a:r>
              <a:rPr lang="en-US" altLang="ko-KR" dirty="0"/>
              <a:t>(</a:t>
            </a:r>
            <a:r>
              <a:rPr lang="en-US" altLang="ko-KR" dirty="0" err="1"/>
              <a:t>OpenAI</a:t>
            </a:r>
            <a:r>
              <a:rPr lang="en-US" altLang="ko-KR" dirty="0"/>
              <a:t> API </a:t>
            </a:r>
            <a:r>
              <a:rPr lang="ko-KR" altLang="en-US" dirty="0"/>
              <a:t>연동 </a:t>
            </a:r>
            <a:r>
              <a:rPr lang="en-US" altLang="ko-KR" dirty="0"/>
              <a:t>- GPT-4o, TTS)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📌 심리 분석 알고리즘 개발 </a:t>
            </a:r>
            <a:r>
              <a:rPr lang="en-US" altLang="ko-KR" dirty="0"/>
              <a:t>(MBTI </a:t>
            </a:r>
            <a:r>
              <a:rPr lang="ko-KR" altLang="en-US" dirty="0"/>
              <a:t>기반</a:t>
            </a:r>
            <a:r>
              <a:rPr lang="en-US" altLang="ko-KR" dirty="0"/>
              <a:t>)	</a:t>
            </a:r>
            <a:r>
              <a:rPr lang="ko-KR" altLang="en-US" dirty="0" err="1"/>
              <a:t>팀별</a:t>
            </a:r>
            <a:r>
              <a:rPr lang="ko-KR" altLang="en-US" dirty="0"/>
              <a:t> 중간보고 실시</a:t>
            </a:r>
          </a:p>
          <a:p>
            <a:r>
              <a:rPr lang="ko-KR" altLang="en-US" dirty="0"/>
              <a:t>서비스 구축	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 ~ 8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금</a:t>
            </a:r>
            <a:r>
              <a:rPr lang="en-US" altLang="ko-KR" dirty="0"/>
              <a:t>) (4</a:t>
            </a:r>
            <a:r>
              <a:rPr lang="ko-KR" altLang="en-US" dirty="0"/>
              <a:t>주</a:t>
            </a:r>
            <a:r>
              <a:rPr lang="en-US" altLang="ko-KR" dirty="0"/>
              <a:t>)	</a:t>
            </a:r>
            <a:r>
              <a:rPr lang="ko-KR" altLang="en-US" dirty="0"/>
              <a:t>📌 </a:t>
            </a:r>
            <a:r>
              <a:rPr lang="en-US" altLang="ko-KR" dirty="0"/>
              <a:t>Frontend </a:t>
            </a:r>
            <a:r>
              <a:rPr lang="ko-KR" altLang="en-US" dirty="0"/>
              <a:t>개발</a:t>
            </a:r>
            <a:r>
              <a:rPr lang="en-US" altLang="ko-KR" dirty="0"/>
              <a:t>(HTML, CSS, JavaScript, Chart.js, Leaflet)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📌 </a:t>
            </a:r>
            <a:r>
              <a:rPr lang="en-US" altLang="ko-KR" dirty="0"/>
              <a:t>Backend </a:t>
            </a:r>
            <a:r>
              <a:rPr lang="ko-KR" altLang="en-US" dirty="0"/>
              <a:t>개발</a:t>
            </a:r>
            <a:r>
              <a:rPr lang="en-US" altLang="ko-KR" dirty="0"/>
              <a:t>(Python, </a:t>
            </a:r>
            <a:r>
              <a:rPr lang="en-US" altLang="ko-KR" dirty="0" err="1"/>
              <a:t>FastAPI</a:t>
            </a:r>
            <a:r>
              <a:rPr lang="en-US" altLang="ko-KR" dirty="0"/>
              <a:t>)	</a:t>
            </a:r>
            <a:r>
              <a:rPr lang="ko-KR" altLang="en-US" dirty="0"/>
              <a:t>최적화</a:t>
            </a:r>
            <a:r>
              <a:rPr lang="en-US" altLang="ko-KR" dirty="0"/>
              <a:t>, </a:t>
            </a:r>
            <a:r>
              <a:rPr lang="ko-KR" altLang="en-US" dirty="0"/>
              <a:t>오류 수정</a:t>
            </a:r>
          </a:p>
          <a:p>
            <a:r>
              <a:rPr lang="ko-KR" altLang="en-US" dirty="0"/>
              <a:t>총 개발기간	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 ~ 9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금</a:t>
            </a:r>
            <a:r>
              <a:rPr lang="en-US" altLang="ko-KR" dirty="0"/>
              <a:t>) (</a:t>
            </a:r>
            <a:r>
              <a:rPr lang="ko-KR" altLang="en-US" dirty="0"/>
              <a:t>총 </a:t>
            </a:r>
            <a:r>
              <a:rPr lang="en-US" altLang="ko-KR" dirty="0"/>
              <a:t>15</a:t>
            </a:r>
            <a:r>
              <a:rPr lang="ko-KR" altLang="en-US" dirty="0"/>
              <a:t>주</a:t>
            </a:r>
            <a:r>
              <a:rPr lang="en-US" altLang="ko-KR" dirty="0"/>
              <a:t>)		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5832" y="1510713"/>
            <a:ext cx="103691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서비스 구축 </a:t>
            </a:r>
            <a:endParaRPr lang="en-US" altLang="ko-KR" b="1" dirty="0" smtClean="0">
              <a:solidFill>
                <a:schemeClr val="accent1"/>
              </a:solidFill>
            </a:endParaRP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Frontend </a:t>
            </a:r>
            <a:r>
              <a:rPr lang="ko-KR" altLang="en-US" b="1" dirty="0"/>
              <a:t>개발</a:t>
            </a:r>
            <a:r>
              <a:rPr lang="en-US" altLang="ko-KR" b="1" dirty="0"/>
              <a:t>:</a:t>
            </a:r>
          </a:p>
          <a:p>
            <a:endParaRPr lang="en-US" altLang="ko-KR" b="1" dirty="0"/>
          </a:p>
          <a:p>
            <a:r>
              <a:rPr lang="en-US" altLang="ko-KR" b="1" dirty="0"/>
              <a:t>HTML, CSS, JavaScript</a:t>
            </a:r>
            <a:r>
              <a:rPr lang="ko-KR" altLang="en-US" b="1" dirty="0"/>
              <a:t>를 사용하여 웹 페이지 개발</a:t>
            </a:r>
          </a:p>
          <a:p>
            <a:endParaRPr lang="ko-KR" altLang="en-US" b="1" dirty="0"/>
          </a:p>
          <a:p>
            <a:r>
              <a:rPr lang="en-US" altLang="ko-KR" b="1" dirty="0"/>
              <a:t>Chart.js</a:t>
            </a:r>
            <a:r>
              <a:rPr lang="ko-KR" altLang="en-US" b="1" dirty="0"/>
              <a:t>를 이용한 심리 분석 결과 시각화</a:t>
            </a:r>
          </a:p>
          <a:p>
            <a:endParaRPr lang="ko-KR" altLang="en-US" b="1" dirty="0"/>
          </a:p>
          <a:p>
            <a:r>
              <a:rPr lang="en-US" altLang="ko-KR" b="1" dirty="0"/>
              <a:t>Leaflet</a:t>
            </a:r>
            <a:r>
              <a:rPr lang="ko-KR" altLang="en-US" b="1" dirty="0"/>
              <a:t>을 이용한 지도 기반 병원 정보 제공</a:t>
            </a:r>
          </a:p>
          <a:p>
            <a:endParaRPr lang="ko-KR" altLang="en-US" b="1" dirty="0"/>
          </a:p>
          <a:p>
            <a:r>
              <a:rPr lang="ko-KR" altLang="en-US" b="1" dirty="0" err="1"/>
              <a:t>반응형</a:t>
            </a:r>
            <a:r>
              <a:rPr lang="ko-KR" altLang="en-US" b="1" dirty="0"/>
              <a:t> 디자인 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, </a:t>
            </a:r>
            <a:r>
              <a:rPr lang="ko-KR" altLang="en-US" b="1" dirty="0"/>
              <a:t>데스크톱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/>
              <a:t>의사 캐릭터 선택 기능</a:t>
            </a:r>
            <a:r>
              <a:rPr lang="en-US" altLang="ko-KR" b="1" dirty="0"/>
              <a:t>, </a:t>
            </a:r>
            <a:r>
              <a:rPr lang="ko-KR" altLang="en-US" b="1" dirty="0"/>
              <a:t>패널 전환 </a:t>
            </a:r>
            <a:r>
              <a:rPr lang="en-US" altLang="ko-KR" b="1" dirty="0"/>
              <a:t>(</a:t>
            </a:r>
            <a:r>
              <a:rPr lang="ko-KR" altLang="en-US" b="1" dirty="0"/>
              <a:t>차트</a:t>
            </a:r>
            <a:r>
              <a:rPr lang="en-US" altLang="ko-KR" b="1" dirty="0"/>
              <a:t>/</a:t>
            </a:r>
            <a:r>
              <a:rPr lang="ko-KR" altLang="en-US" b="1" dirty="0"/>
              <a:t>지도</a:t>
            </a:r>
            <a:r>
              <a:rPr lang="en-US" altLang="ko-KR" b="1" dirty="0"/>
              <a:t>, 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</p:txBody>
      </p:sp>
      <p:pic>
        <p:nvPicPr>
          <p:cNvPr id="1026" name="Picture 2" descr="HTML 개요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291" y="2240868"/>
            <a:ext cx="4238964" cy="257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282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643038" y="-17669083"/>
            <a:ext cx="1135761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프로젝트 수행 절차 </a:t>
            </a:r>
            <a:r>
              <a:rPr lang="en-US" altLang="ko-KR" dirty="0"/>
              <a:t>(</a:t>
            </a:r>
            <a:r>
              <a:rPr lang="ko-KR" altLang="en-US" dirty="0"/>
              <a:t>이미지 기반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구분	기간	활동	비고</a:t>
            </a:r>
          </a:p>
          <a:p>
            <a:r>
              <a:rPr lang="ko-KR" altLang="en-US" dirty="0"/>
              <a:t>사전 기획	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 ~ 5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금</a:t>
            </a:r>
            <a:r>
              <a:rPr lang="en-US" altLang="ko-KR" dirty="0"/>
              <a:t>) (2</a:t>
            </a:r>
            <a:r>
              <a:rPr lang="ko-KR" altLang="en-US" dirty="0"/>
              <a:t>주</a:t>
            </a:r>
            <a:r>
              <a:rPr lang="en-US" altLang="ko-KR" dirty="0"/>
              <a:t>)	</a:t>
            </a:r>
            <a:r>
              <a:rPr lang="ko-KR" altLang="en-US" dirty="0"/>
              <a:t>📌 프로젝트 기획 및 주제 선정 </a:t>
            </a:r>
            <a:r>
              <a:rPr lang="en-US" altLang="ko-KR" dirty="0"/>
              <a:t>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📌 요구사항 정의</a:t>
            </a:r>
            <a:r>
              <a:rPr lang="en-US" altLang="ko-KR" dirty="0"/>
              <a:t>, </a:t>
            </a:r>
            <a:r>
              <a:rPr lang="ko-KR" altLang="en-US" dirty="0"/>
              <a:t>기능 명세</a:t>
            </a:r>
            <a:r>
              <a:rPr lang="en-US" altLang="ko-KR" dirty="0"/>
              <a:t>, </a:t>
            </a:r>
            <a:r>
              <a:rPr lang="ko-KR" altLang="en-US" dirty="0"/>
              <a:t>데이터 모델 설계</a:t>
            </a:r>
            <a:r>
              <a:rPr lang="en-US" altLang="ko-KR" dirty="0"/>
              <a:t>, </a:t>
            </a:r>
            <a:r>
              <a:rPr lang="ko-KR" altLang="en-US" dirty="0"/>
              <a:t>기술 스택 선정</a:t>
            </a:r>
            <a:r>
              <a:rPr lang="en-US" altLang="ko-KR" dirty="0"/>
              <a:t>, UI/UX </a:t>
            </a:r>
            <a:r>
              <a:rPr lang="ko-KR" altLang="en-US" dirty="0"/>
              <a:t>디자인	아이디어 선정</a:t>
            </a:r>
            <a:r>
              <a:rPr lang="en-US" altLang="ko-KR" dirty="0"/>
              <a:t>, </a:t>
            </a:r>
            <a:r>
              <a:rPr lang="ko-KR" altLang="en-US" dirty="0"/>
              <a:t>사용자 스토리</a:t>
            </a:r>
            <a:r>
              <a:rPr lang="en-US" altLang="ko-KR" dirty="0"/>
              <a:t>, </a:t>
            </a:r>
            <a:r>
              <a:rPr lang="ko-KR" altLang="en-US" dirty="0"/>
              <a:t>와이어프레임</a:t>
            </a:r>
          </a:p>
          <a:p>
            <a:r>
              <a:rPr lang="ko-KR" altLang="en-US" dirty="0"/>
              <a:t>데이터 수집	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 ~ 6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금</a:t>
            </a:r>
            <a:r>
              <a:rPr lang="en-US" altLang="ko-KR" dirty="0"/>
              <a:t>)	</a:t>
            </a:r>
            <a:r>
              <a:rPr lang="ko-KR" altLang="en-US" dirty="0"/>
              <a:t>📌 필요 데이터 및 수집 절차 정의 </a:t>
            </a:r>
            <a:r>
              <a:rPr lang="en-US" altLang="ko-KR" dirty="0"/>
              <a:t>(</a:t>
            </a:r>
            <a:r>
              <a:rPr lang="ko-KR" altLang="en-US" dirty="0"/>
              <a:t>대화 데이터</a:t>
            </a:r>
            <a:r>
              <a:rPr lang="en-US" altLang="ko-KR" dirty="0"/>
              <a:t>, MBTI </a:t>
            </a:r>
            <a:r>
              <a:rPr lang="ko-KR" altLang="en-US" dirty="0"/>
              <a:t>관련 자료</a:t>
            </a:r>
            <a:r>
              <a:rPr lang="en-US" altLang="ko-KR" dirty="0"/>
              <a:t>, </a:t>
            </a:r>
            <a:r>
              <a:rPr lang="ko-KR" altLang="en-US" dirty="0"/>
              <a:t>정신과 병원 정보 등</a:t>
            </a:r>
            <a:r>
              <a:rPr lang="en-US" altLang="ko-KR" dirty="0"/>
              <a:t>)	</a:t>
            </a:r>
            <a:r>
              <a:rPr lang="ko-KR" altLang="en-US" dirty="0"/>
              <a:t>협력기업 데이터 협조 </a:t>
            </a:r>
            <a:r>
              <a:rPr lang="en-US" altLang="ko-KR" dirty="0"/>
              <a:t>(</a:t>
            </a:r>
            <a:r>
              <a:rPr lang="ko-KR" altLang="en-US" dirty="0"/>
              <a:t>해당 없음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데이터 전처리	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 ~ 6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금</a:t>
            </a:r>
            <a:r>
              <a:rPr lang="en-US" altLang="ko-KR" dirty="0"/>
              <a:t>)	</a:t>
            </a:r>
            <a:r>
              <a:rPr lang="ko-KR" altLang="en-US" dirty="0"/>
              <a:t>📌 데이터 정제 및 정규화 </a:t>
            </a:r>
            <a:r>
              <a:rPr lang="en-US" altLang="ko-KR" dirty="0"/>
              <a:t>(</a:t>
            </a:r>
            <a:r>
              <a:rPr lang="ko-KR" altLang="en-US" dirty="0" err="1"/>
              <a:t>결측치</a:t>
            </a:r>
            <a:r>
              <a:rPr lang="en-US" altLang="ko-KR" dirty="0"/>
              <a:t>, </a:t>
            </a:r>
            <a:r>
              <a:rPr lang="ko-KR" altLang="en-US" dirty="0"/>
              <a:t>이상치 처리</a:t>
            </a:r>
            <a:r>
              <a:rPr lang="en-US" altLang="ko-KR" dirty="0"/>
              <a:t>, </a:t>
            </a:r>
            <a:r>
              <a:rPr lang="ko-KR" altLang="en-US" dirty="0"/>
              <a:t>텍스트 데이터 </a:t>
            </a:r>
            <a:r>
              <a:rPr lang="ko-KR" altLang="en-US" dirty="0" err="1"/>
              <a:t>토큰화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 등</a:t>
            </a:r>
            <a:r>
              <a:rPr lang="en-US" altLang="ko-KR" dirty="0"/>
              <a:t>)	</a:t>
            </a:r>
          </a:p>
          <a:p>
            <a:r>
              <a:rPr lang="ko-KR" altLang="en-US" dirty="0"/>
              <a:t>모델링	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 ~ 7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금</a:t>
            </a:r>
            <a:r>
              <a:rPr lang="en-US" altLang="ko-KR" dirty="0"/>
              <a:t>) (5</a:t>
            </a:r>
            <a:r>
              <a:rPr lang="ko-KR" altLang="en-US" dirty="0"/>
              <a:t>주</a:t>
            </a:r>
            <a:r>
              <a:rPr lang="en-US" altLang="ko-KR" dirty="0"/>
              <a:t>)	</a:t>
            </a:r>
            <a:r>
              <a:rPr lang="ko-KR" altLang="en-US" dirty="0"/>
              <a:t>📌 모델 구현 </a:t>
            </a:r>
            <a:r>
              <a:rPr lang="en-US" altLang="ko-KR" dirty="0"/>
              <a:t>(</a:t>
            </a:r>
            <a:r>
              <a:rPr lang="en-US" altLang="ko-KR" dirty="0" err="1"/>
              <a:t>OpenAI</a:t>
            </a:r>
            <a:r>
              <a:rPr lang="en-US" altLang="ko-KR" dirty="0"/>
              <a:t> API </a:t>
            </a:r>
            <a:r>
              <a:rPr lang="ko-KR" altLang="en-US" dirty="0"/>
              <a:t>연동 </a:t>
            </a:r>
            <a:r>
              <a:rPr lang="en-US" altLang="ko-KR" dirty="0"/>
              <a:t>- GPT-4o, TTS)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📌 심리 분석 알고리즘 개발 </a:t>
            </a:r>
            <a:r>
              <a:rPr lang="en-US" altLang="ko-KR" dirty="0"/>
              <a:t>(MBTI </a:t>
            </a:r>
            <a:r>
              <a:rPr lang="ko-KR" altLang="en-US" dirty="0"/>
              <a:t>기반</a:t>
            </a:r>
            <a:r>
              <a:rPr lang="en-US" altLang="ko-KR" dirty="0"/>
              <a:t>)	</a:t>
            </a:r>
            <a:r>
              <a:rPr lang="ko-KR" altLang="en-US" dirty="0" err="1"/>
              <a:t>팀별</a:t>
            </a:r>
            <a:r>
              <a:rPr lang="ko-KR" altLang="en-US" dirty="0"/>
              <a:t> 중간보고 실시</a:t>
            </a:r>
          </a:p>
          <a:p>
            <a:r>
              <a:rPr lang="ko-KR" altLang="en-US" dirty="0"/>
              <a:t>서비스 구축	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 ~ 8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금</a:t>
            </a:r>
            <a:r>
              <a:rPr lang="en-US" altLang="ko-KR" dirty="0"/>
              <a:t>) (4</a:t>
            </a:r>
            <a:r>
              <a:rPr lang="ko-KR" altLang="en-US" dirty="0"/>
              <a:t>주</a:t>
            </a:r>
            <a:r>
              <a:rPr lang="en-US" altLang="ko-KR" dirty="0"/>
              <a:t>)	</a:t>
            </a:r>
            <a:r>
              <a:rPr lang="ko-KR" altLang="en-US" dirty="0"/>
              <a:t>📌 </a:t>
            </a:r>
            <a:r>
              <a:rPr lang="en-US" altLang="ko-KR" dirty="0"/>
              <a:t>Frontend </a:t>
            </a:r>
            <a:r>
              <a:rPr lang="ko-KR" altLang="en-US" dirty="0"/>
              <a:t>개발</a:t>
            </a:r>
            <a:r>
              <a:rPr lang="en-US" altLang="ko-KR" dirty="0"/>
              <a:t>(HTML, CSS, JavaScript, Chart.js, Leaflet)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📌 </a:t>
            </a:r>
            <a:r>
              <a:rPr lang="en-US" altLang="ko-KR" dirty="0"/>
              <a:t>Backend </a:t>
            </a:r>
            <a:r>
              <a:rPr lang="ko-KR" altLang="en-US" dirty="0"/>
              <a:t>개발</a:t>
            </a:r>
            <a:r>
              <a:rPr lang="en-US" altLang="ko-KR" dirty="0"/>
              <a:t>(Python, </a:t>
            </a:r>
            <a:r>
              <a:rPr lang="en-US" altLang="ko-KR" dirty="0" err="1"/>
              <a:t>FastAPI</a:t>
            </a:r>
            <a:r>
              <a:rPr lang="en-US" altLang="ko-KR" dirty="0"/>
              <a:t>)	</a:t>
            </a:r>
            <a:r>
              <a:rPr lang="ko-KR" altLang="en-US" dirty="0"/>
              <a:t>최적화</a:t>
            </a:r>
            <a:r>
              <a:rPr lang="en-US" altLang="ko-KR" dirty="0"/>
              <a:t>, </a:t>
            </a:r>
            <a:r>
              <a:rPr lang="ko-KR" altLang="en-US" dirty="0"/>
              <a:t>오류 수정</a:t>
            </a:r>
          </a:p>
          <a:p>
            <a:r>
              <a:rPr lang="ko-KR" altLang="en-US" dirty="0"/>
              <a:t>총 개발기간	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 ~ 9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(</a:t>
            </a:r>
            <a:r>
              <a:rPr lang="ko-KR" altLang="en-US" dirty="0"/>
              <a:t>금</a:t>
            </a:r>
            <a:r>
              <a:rPr lang="en-US" altLang="ko-KR" dirty="0"/>
              <a:t>) (</a:t>
            </a:r>
            <a:r>
              <a:rPr lang="ko-KR" altLang="en-US" dirty="0"/>
              <a:t>총 </a:t>
            </a:r>
            <a:r>
              <a:rPr lang="en-US" altLang="ko-KR" dirty="0"/>
              <a:t>15</a:t>
            </a:r>
            <a:r>
              <a:rPr lang="ko-KR" altLang="en-US" dirty="0"/>
              <a:t>주</a:t>
            </a:r>
            <a:r>
              <a:rPr lang="en-US" altLang="ko-KR" dirty="0"/>
              <a:t>)		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5832" y="1510713"/>
            <a:ext cx="103691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</a:rPr>
              <a:t>서비스 구축 </a:t>
            </a:r>
            <a:endParaRPr lang="en-US" altLang="ko-KR" b="1" dirty="0">
              <a:solidFill>
                <a:schemeClr val="accent1"/>
              </a:solidFill>
            </a:endParaRP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Backend </a:t>
            </a:r>
            <a:r>
              <a:rPr lang="ko-KR" altLang="en-US" b="1" dirty="0"/>
              <a:t>개발</a:t>
            </a:r>
            <a:r>
              <a:rPr lang="en-US" altLang="ko-KR" b="1" dirty="0"/>
              <a:t>:</a:t>
            </a:r>
          </a:p>
          <a:p>
            <a:endParaRPr lang="en-US" altLang="ko-KR" b="1" dirty="0"/>
          </a:p>
          <a:p>
            <a:r>
              <a:rPr lang="en-US" altLang="ko-KR" b="1" dirty="0" err="1"/>
              <a:t>FastAPI</a:t>
            </a:r>
            <a:r>
              <a:rPr lang="ko-KR" altLang="en-US" b="1" dirty="0"/>
              <a:t>를 사용하여 </a:t>
            </a:r>
            <a:r>
              <a:rPr lang="en-US" altLang="ko-KR" b="1" dirty="0"/>
              <a:t>RESTful API </a:t>
            </a:r>
            <a:r>
              <a:rPr lang="ko-KR" altLang="en-US" b="1" dirty="0"/>
              <a:t>서버 구축</a:t>
            </a:r>
          </a:p>
          <a:p>
            <a:endParaRPr lang="ko-KR" altLang="en-US" b="1" dirty="0"/>
          </a:p>
          <a:p>
            <a:r>
              <a:rPr lang="en-US" altLang="ko-KR" b="1" dirty="0" err="1"/>
              <a:t>OpenAI</a:t>
            </a:r>
            <a:r>
              <a:rPr lang="en-US" altLang="ko-KR" b="1" dirty="0"/>
              <a:t> API </a:t>
            </a:r>
            <a:r>
              <a:rPr lang="ko-KR" altLang="en-US" b="1" dirty="0"/>
              <a:t>연동</a:t>
            </a:r>
          </a:p>
          <a:p>
            <a:endParaRPr lang="ko-KR" altLang="en-US" b="1" dirty="0"/>
          </a:p>
          <a:p>
            <a:r>
              <a:rPr lang="ko-KR" altLang="en-US" b="1" dirty="0"/>
              <a:t>비즈니스 </a:t>
            </a:r>
            <a:r>
              <a:rPr lang="ko-KR" altLang="en-US" b="1" dirty="0" err="1"/>
              <a:t>로직</a:t>
            </a:r>
            <a:r>
              <a:rPr lang="ko-KR" altLang="en-US" b="1" dirty="0"/>
              <a:t> 구현 </a:t>
            </a:r>
            <a:r>
              <a:rPr lang="en-US" altLang="ko-KR" b="1" dirty="0"/>
              <a:t>(</a:t>
            </a:r>
            <a:r>
              <a:rPr lang="ko-KR" altLang="en-US" b="1" dirty="0"/>
              <a:t>대화 기록</a:t>
            </a:r>
            <a:r>
              <a:rPr lang="en-US" altLang="ko-KR" b="1" dirty="0"/>
              <a:t>, </a:t>
            </a:r>
            <a:r>
              <a:rPr lang="ko-KR" altLang="en-US" b="1" dirty="0"/>
              <a:t>심리 분석</a:t>
            </a:r>
            <a:r>
              <a:rPr lang="en-US" altLang="ko-KR" b="1" dirty="0"/>
              <a:t>, </a:t>
            </a:r>
            <a:r>
              <a:rPr lang="ko-KR" altLang="en-US" b="1" dirty="0"/>
              <a:t>오류 처리</a:t>
            </a:r>
            <a:r>
              <a:rPr lang="en-US" altLang="ko-KR" b="1" dirty="0"/>
              <a:t>, </a:t>
            </a:r>
            <a:r>
              <a:rPr lang="ko-KR" altLang="en-US" b="1" dirty="0"/>
              <a:t>로깅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 err="1"/>
              <a:t>uvicorn</a:t>
            </a:r>
            <a:r>
              <a:rPr lang="ko-KR" altLang="en-US" b="1" dirty="0"/>
              <a:t>으로 </a:t>
            </a:r>
            <a:r>
              <a:rPr lang="en-US" altLang="ko-KR" b="1" dirty="0" err="1"/>
              <a:t>FastAPI</a:t>
            </a:r>
            <a:r>
              <a:rPr lang="en-US" altLang="ko-KR" b="1" dirty="0"/>
              <a:t> </a:t>
            </a:r>
            <a:r>
              <a:rPr lang="ko-KR" altLang="en-US" b="1" dirty="0"/>
              <a:t>실행</a:t>
            </a:r>
          </a:p>
          <a:p>
            <a:endParaRPr lang="ko-KR" altLang="en-US" b="1" dirty="0"/>
          </a:p>
          <a:p>
            <a:r>
              <a:rPr lang="ko-KR" altLang="en-US" b="1" dirty="0"/>
              <a:t>최적화</a:t>
            </a:r>
            <a:r>
              <a:rPr lang="en-US" altLang="ko-KR" b="1" dirty="0"/>
              <a:t>, </a:t>
            </a:r>
            <a:r>
              <a:rPr lang="ko-KR" altLang="en-US" b="1" dirty="0"/>
              <a:t>오류 수정</a:t>
            </a:r>
            <a:r>
              <a:rPr lang="en-US" altLang="ko-KR" b="1" dirty="0"/>
              <a:t>:</a:t>
            </a:r>
          </a:p>
          <a:p>
            <a:endParaRPr lang="en-US" altLang="ko-KR" b="1" dirty="0"/>
          </a:p>
          <a:p>
            <a:r>
              <a:rPr lang="ko-KR" altLang="en-US" b="1" dirty="0"/>
              <a:t>코드 최적화</a:t>
            </a:r>
            <a:r>
              <a:rPr lang="en-US" altLang="ko-KR" b="1" dirty="0"/>
              <a:t>: </a:t>
            </a:r>
            <a:r>
              <a:rPr lang="ko-KR" altLang="en-US" b="1" dirty="0"/>
              <a:t>성능 개선</a:t>
            </a:r>
            <a:r>
              <a:rPr lang="en-US" altLang="ko-KR" b="1" dirty="0"/>
              <a:t>, </a:t>
            </a:r>
            <a:r>
              <a:rPr lang="ko-KR" altLang="en-US" b="1" dirty="0"/>
              <a:t>불필요한 코드 제거</a:t>
            </a:r>
          </a:p>
          <a:p>
            <a:endParaRPr lang="ko-KR" altLang="en-US" b="1" dirty="0"/>
          </a:p>
          <a:p>
            <a:r>
              <a:rPr lang="ko-KR" altLang="en-US" b="1" dirty="0"/>
              <a:t>오류 수정</a:t>
            </a:r>
            <a:r>
              <a:rPr lang="en-US" altLang="ko-KR" b="1" dirty="0"/>
              <a:t>: </a:t>
            </a:r>
            <a:r>
              <a:rPr lang="ko-KR" altLang="en-US" b="1" dirty="0"/>
              <a:t>버그 수정</a:t>
            </a:r>
            <a:r>
              <a:rPr lang="en-US" altLang="ko-KR" b="1" dirty="0"/>
              <a:t>, </a:t>
            </a:r>
            <a:r>
              <a:rPr lang="ko-KR" altLang="en-US" b="1" dirty="0"/>
              <a:t>예외 처리 강화</a:t>
            </a:r>
          </a:p>
        </p:txBody>
      </p:sp>
      <p:pic>
        <p:nvPicPr>
          <p:cNvPr id="2050" name="Picture 2" descr="FastAPI 파이썬으로 간단하게 웹 API 만들기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474" y="1772729"/>
            <a:ext cx="6096319" cy="219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548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C09F73A-C1E8-C027-B178-EF2EB31EA30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프로젝트</a:t>
              </a:r>
              <a:r>
                <a:rPr lang="ko-KR" altLang="en-US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과정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을 </a:t>
              </a:r>
              <a:r>
                <a:rPr lang="ko-KR" altLang="en-US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세부적 정리</a:t>
              </a:r>
              <a:r>
                <a:rPr lang="en-US" altLang="ko-KR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8F1558-81FC-ADBD-7F72-02E1608F0309}"/>
              </a:ext>
            </a:extLst>
          </p:cNvPr>
          <p:cNvGrpSpPr/>
          <p:nvPr/>
        </p:nvGrpSpPr>
        <p:grpSpPr>
          <a:xfrm>
            <a:off x="515380" y="2097591"/>
            <a:ext cx="11410478" cy="378909"/>
            <a:chOff x="541891" y="2097591"/>
            <a:chExt cx="11410478" cy="378909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3082793-1863-DA6D-DFAD-F5F7C77FA261}"/>
                </a:ext>
              </a:extLst>
            </p:cNvPr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898C1A-E42C-1959-DDA8-7FA3885AF73D}"/>
                </a:ext>
              </a:extLst>
            </p:cNvPr>
            <p:cNvSpPr txBox="1"/>
            <p:nvPr/>
          </p:nvSpPr>
          <p:spPr>
            <a:xfrm>
              <a:off x="1062648" y="2136129"/>
              <a:ext cx="108897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프로젝트 과정의 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프로젝트 성격에 따른 정리</a:t>
              </a:r>
              <a:endPara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D85C"/>
                </a:solidFill>
                <a:latin typeface="+mj-ea"/>
                <a:ea typeface="+mj-ea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41AF91E-7785-5418-A751-C43D2064BD1B}"/>
                </a:ext>
              </a:extLst>
            </p:cNvPr>
            <p:cNvGrpSpPr/>
            <p:nvPr/>
          </p:nvGrpSpPr>
          <p:grpSpPr>
            <a:xfrm>
              <a:off x="829066" y="2139785"/>
              <a:ext cx="235963" cy="276999"/>
              <a:chOff x="-526659" y="2116801"/>
              <a:chExt cx="235963" cy="276999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A20973A-497E-594B-CABE-FDE69AE049EF}"/>
                  </a:ext>
                </a:extLst>
              </p:cNvPr>
              <p:cNvSpPr/>
              <p:nvPr/>
            </p:nvSpPr>
            <p:spPr>
              <a:xfrm>
                <a:off x="-526659" y="2136129"/>
                <a:ext cx="233582" cy="23358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174ECA-311B-4561-DF3D-C98A0C484116}"/>
                  </a:ext>
                </a:extLst>
              </p:cNvPr>
              <p:cNvSpPr txBox="1"/>
              <p:nvPr/>
            </p:nvSpPr>
            <p:spPr>
              <a:xfrm>
                <a:off x="-524058" y="2116801"/>
                <a:ext cx="2333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rgbClr val="3378C8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</a:rPr>
                  <a:t>!</a:t>
                </a:r>
                <a:endParaRPr lang="ko-KR" altLang="en-US" sz="1200" b="1" dirty="0"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endParaRPr>
              </a:p>
            </p:txBody>
          </p:sp>
        </p:grpSp>
      </p:grp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AA2D157E-DC4B-3915-37B9-389E3A4FFCFC}"/>
              </a:ext>
            </a:extLst>
          </p:cNvPr>
          <p:cNvSpPr/>
          <p:nvPr/>
        </p:nvSpPr>
        <p:spPr>
          <a:xfrm>
            <a:off x="2235565" y="3020941"/>
            <a:ext cx="290767" cy="2827409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수행 경과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F94D926-D978-3CED-E480-F2C90DA63374}"/>
              </a:ext>
            </a:extLst>
          </p:cNvPr>
          <p:cNvGrpSpPr/>
          <p:nvPr/>
        </p:nvGrpSpPr>
        <p:grpSpPr>
          <a:xfrm>
            <a:off x="2638615" y="3661000"/>
            <a:ext cx="9211099" cy="673099"/>
            <a:chOff x="2665127" y="3661000"/>
            <a:chExt cx="9211099" cy="67309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E5837F-33ED-4B0A-BE59-F900C8DD2AE7}"/>
                </a:ext>
              </a:extLst>
            </p:cNvPr>
            <p:cNvSpPr/>
            <p:nvPr/>
          </p:nvSpPr>
          <p:spPr>
            <a:xfrm>
              <a:off x="2857501" y="3661000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19EA3D4-16C1-C2D2-3A00-41314A3E6335}"/>
                </a:ext>
              </a:extLst>
            </p:cNvPr>
            <p:cNvGrpSpPr/>
            <p:nvPr/>
          </p:nvGrpSpPr>
          <p:grpSpPr>
            <a:xfrm>
              <a:off x="2665127" y="3812537"/>
              <a:ext cx="408282" cy="351966"/>
              <a:chOff x="450324" y="2128945"/>
              <a:chExt cx="889526" cy="766832"/>
            </a:xfrm>
          </p:grpSpPr>
          <p:sp>
            <p:nvSpPr>
              <p:cNvPr id="50" name="육각형 49">
                <a:extLst>
                  <a:ext uri="{FF2B5EF4-FFF2-40B4-BE49-F238E27FC236}">
                    <a16:creationId xmlns:a16="http://schemas.microsoft.com/office/drawing/2014/main" id="{5CDA4196-E1B2-7E49-518F-8F2F10F6F60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D2201DFF-ED8F-E21C-83BC-E77D5DDD539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A1EEE5-2A25-4981-5450-C4AA5A85F86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C8E924-E6BF-22EA-5924-F6AF36A3A462}"/>
                </a:ext>
              </a:extLst>
            </p:cNvPr>
            <p:cNvSpPr txBox="1"/>
            <p:nvPr/>
          </p:nvSpPr>
          <p:spPr>
            <a:xfrm>
              <a:off x="3276219" y="3839506"/>
              <a:ext cx="86000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수행 </a:t>
              </a:r>
              <a:r>
                <a:rPr lang="ko-KR" altLang="en-US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과정의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가공 과정부터 활용까지 전체적인 </a:t>
              </a:r>
              <a:r>
                <a:rPr lang="ko-KR" altLang="en-US" sz="1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프로세스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460BD-FCED-3D3B-D88E-7BA4E871FD67}"/>
              </a:ext>
            </a:extLst>
          </p:cNvPr>
          <p:cNvGrpSpPr/>
          <p:nvPr/>
        </p:nvGrpSpPr>
        <p:grpSpPr>
          <a:xfrm>
            <a:off x="2638615" y="4597922"/>
            <a:ext cx="9095030" cy="673099"/>
            <a:chOff x="2665127" y="4597922"/>
            <a:chExt cx="9095030" cy="67309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0AEF2CD-96BE-6EDB-1CF2-927625F6B439}"/>
                </a:ext>
              </a:extLst>
            </p:cNvPr>
            <p:cNvSpPr/>
            <p:nvPr/>
          </p:nvSpPr>
          <p:spPr>
            <a:xfrm>
              <a:off x="2857501" y="4597922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91F00A3-4D0E-4CB1-0655-054E51789F4A}"/>
                </a:ext>
              </a:extLst>
            </p:cNvPr>
            <p:cNvGrpSpPr/>
            <p:nvPr/>
          </p:nvGrpSpPr>
          <p:grpSpPr>
            <a:xfrm>
              <a:off x="2665127" y="4749120"/>
              <a:ext cx="408282" cy="351966"/>
              <a:chOff x="450324" y="2128945"/>
              <a:chExt cx="889526" cy="766832"/>
            </a:xfrm>
          </p:grpSpPr>
          <p:sp>
            <p:nvSpPr>
              <p:cNvPr id="54" name="육각형 53">
                <a:extLst>
                  <a:ext uri="{FF2B5EF4-FFF2-40B4-BE49-F238E27FC236}">
                    <a16:creationId xmlns:a16="http://schemas.microsoft.com/office/drawing/2014/main" id="{C31EEF7E-1FD0-E48B-A776-0ACBD3B0BC1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C68B973-3659-4454-BD29-CE68FD01C44E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BC77D60-A844-B390-ADE8-FEB89E7E6BC4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87B303-51FE-D056-D117-A87B789B4E7C}"/>
                </a:ext>
              </a:extLst>
            </p:cNvPr>
            <p:cNvSpPr txBox="1"/>
            <p:nvPr/>
          </p:nvSpPr>
          <p:spPr>
            <a:xfrm>
              <a:off x="3276220" y="4709456"/>
              <a:ext cx="8176640" cy="373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프로젝트 수행 과정에서의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피드백 내용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과 </a:t>
              </a:r>
              <a:r>
                <a:rPr lang="ko-KR" altLang="en-US" sz="1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적용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EB6972-64A2-D199-D99B-9DC2AD775BFD}"/>
              </a:ext>
            </a:extLst>
          </p:cNvPr>
          <p:cNvGrpSpPr/>
          <p:nvPr/>
        </p:nvGrpSpPr>
        <p:grpSpPr>
          <a:xfrm>
            <a:off x="2638615" y="2724078"/>
            <a:ext cx="9095030" cy="673099"/>
            <a:chOff x="2665127" y="2724078"/>
            <a:chExt cx="9095030" cy="67309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C4D692F-24A9-2E64-EDDC-3309FB5D256A}"/>
                </a:ext>
              </a:extLst>
            </p:cNvPr>
            <p:cNvSpPr/>
            <p:nvPr/>
          </p:nvSpPr>
          <p:spPr>
            <a:xfrm>
              <a:off x="2857501" y="2724078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7BB0B9-E2A0-8195-FC06-E1784851614C}"/>
                </a:ext>
              </a:extLst>
            </p:cNvPr>
            <p:cNvSpPr txBox="1"/>
            <p:nvPr/>
          </p:nvSpPr>
          <p:spPr>
            <a:xfrm>
              <a:off x="3290059" y="2875954"/>
              <a:ext cx="83425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결과를 서술하는 </a:t>
              </a:r>
              <a:r>
                <a:rPr lang="ko-KR" altLang="en-US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과정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활용된 기술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구현 방법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핵심기능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구현 </a:t>
              </a:r>
              <a:r>
                <a:rPr lang="ko-KR" altLang="en-US" sz="1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결과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AE94BE5-34AC-6820-6F4E-6545486CA43D}"/>
                </a:ext>
              </a:extLst>
            </p:cNvPr>
            <p:cNvGrpSpPr/>
            <p:nvPr/>
          </p:nvGrpSpPr>
          <p:grpSpPr>
            <a:xfrm>
              <a:off x="2665127" y="2875954"/>
              <a:ext cx="408282" cy="388045"/>
              <a:chOff x="450324" y="2128945"/>
              <a:chExt cx="889526" cy="845438"/>
            </a:xfrm>
          </p:grpSpPr>
          <p:sp>
            <p:nvSpPr>
              <p:cNvPr id="46" name="육각형 45">
                <a:extLst>
                  <a:ext uri="{FF2B5EF4-FFF2-40B4-BE49-F238E27FC236}">
                    <a16:creationId xmlns:a16="http://schemas.microsoft.com/office/drawing/2014/main" id="{EB4E98E3-EA86-0711-6A3D-B085D6207A8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DC9CD92F-68F5-4F71-873E-C52262D4E4E7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78A259-752C-6DC6-39E8-9778F13F2078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123C23-7A76-99C8-0803-53A933D1ACBE}"/>
              </a:ext>
            </a:extLst>
          </p:cNvPr>
          <p:cNvGrpSpPr/>
          <p:nvPr/>
        </p:nvGrpSpPr>
        <p:grpSpPr>
          <a:xfrm>
            <a:off x="2638615" y="5534844"/>
            <a:ext cx="9095030" cy="694499"/>
            <a:chOff x="2665127" y="5534844"/>
            <a:chExt cx="9095030" cy="694499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919741-9825-9507-FEF9-5652C463E060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E8775BF-8025-6B56-33EC-E05C4930BEF3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58" name="육각형 57">
                <a:extLst>
                  <a:ext uri="{FF2B5EF4-FFF2-40B4-BE49-F238E27FC236}">
                    <a16:creationId xmlns:a16="http://schemas.microsoft.com/office/drawing/2014/main" id="{F2B5CC19-848E-CE0D-0EDF-332B4D2DBF1F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9767EC2-0DEE-BA6F-D589-DB61944A0665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DD2F99E-900E-5D0C-7186-254A772638B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921BBF-1516-FB24-0D8B-3AB3A25A673E}"/>
                </a:ext>
              </a:extLst>
            </p:cNvPr>
            <p:cNvSpPr txBox="1"/>
            <p:nvPr/>
          </p:nvSpPr>
          <p:spPr>
            <a:xfrm>
              <a:off x="3276220" y="5601324"/>
              <a:ext cx="69560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수행 </a:t>
              </a:r>
              <a:r>
                <a:rPr lang="ko-KR" altLang="en-US" sz="1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결과물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E8EA9C-7E9C-B73B-B961-169901066557}"/>
                </a:ext>
              </a:extLst>
            </p:cNvPr>
            <p:cNvSpPr txBox="1"/>
            <p:nvPr/>
          </p:nvSpPr>
          <p:spPr>
            <a:xfrm>
              <a:off x="4215943" y="5860011"/>
              <a:ext cx="715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결과물 사진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시연 영상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구동 </a:t>
              </a:r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219DCB6A-47C7-22E5-1FE9-986DF4AE099E}"/>
                </a:ext>
              </a:extLst>
            </p:cNvPr>
            <p:cNvSpPr/>
            <p:nvPr/>
          </p:nvSpPr>
          <p:spPr>
            <a:xfrm>
              <a:off x="3369468" y="5904505"/>
              <a:ext cx="819757" cy="247618"/>
            </a:xfrm>
            <a:prstGeom prst="round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첨부 자료 </a:t>
              </a:r>
            </a:p>
          </p:txBody>
        </p:sp>
      </p:grp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257705" y="4277173"/>
            <a:ext cx="1918012" cy="1755963"/>
            <a:chOff x="257705" y="4277173"/>
            <a:chExt cx="1918012" cy="1755963"/>
          </a:xfrm>
        </p:grpSpPr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909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4801314"/>
            <a:chOff x="541891" y="1430219"/>
            <a:chExt cx="10526159" cy="48013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4801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1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단계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기획 및 설계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요구사항 정의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사용자 스토리 작성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사용자 관점에서 필요한 기능 도출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예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"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사용자는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챗봇과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대화하며 자신의 심리 상태를 알고 싶어한다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.")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기능 목록 정의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사용자 스토리를 기반으로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챗봇의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핵심 기능 정의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대화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심리 분석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시각화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정보 제공 등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우선순위 결정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핵심 기능과 추가 기능 구분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개발 우선순위 설정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데이터 모델 설계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MBTI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기반 심리 분석 모델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4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대 역량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16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개 세부 지표 정의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대화 데이터 구조 설계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사용자 발화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챗봇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응답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심리 분석 결과 등을 저장할 데이터 구조 설계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4320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6242110" y="2376079"/>
            <a:ext cx="4444751" cy="584775"/>
            <a:chOff x="6242110" y="2376079"/>
            <a:chExt cx="444475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10" y="2376079"/>
              <a:ext cx="74776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6242109" y="5573304"/>
            <a:ext cx="397670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34708" y="2008298"/>
            <a:ext cx="36766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4801314"/>
            <a:chOff x="541891" y="1430219"/>
            <a:chExt cx="10526159" cy="48013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4801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1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단계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기획 및 설계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기술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스택 선정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Frontend: HTML, CSS, JavaScript, Chart.js, Leaflet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Backend: Python,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FastAPI</a:t>
              </a: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AI: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OpenAI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API (GPT-4o, TTS)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Deployment: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Vultr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DuckDNS</a:t>
              </a: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UI/UX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디자인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와이어프레임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목업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제작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사용자 인터페이스 초안 작성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디자인 컨셉 정의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사용자 친화적인 디자인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심리적 안정감을 주는 색상 및 폰트 </a:t>
              </a: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사용</a:t>
              </a: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096" y="2288879"/>
            <a:ext cx="5227929" cy="348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4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4801314"/>
            <a:chOff x="541891" y="1430219"/>
            <a:chExt cx="10526159" cy="48013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4801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2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단계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개발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Frontend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개발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HTML, CSS, JavaScript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를 사용하여 기본 웹 페이지 구조 작성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index.html, style.css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파일 생성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반응형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디자인 적용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모바일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데스크톱 환경 모두 지원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Chart.js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를 이용한 심리 분석 결과 시각화 구현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Leaflet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을 이용한 지도 기반 병원 정보 제공 기능 구현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의사 캐릭터 선택 기능 구현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프로필 이미지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이름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인사말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패널 전환 기능 구현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차트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지도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 -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모바일 </a:t>
              </a: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환경에서</a:t>
              </a: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2866" y="2209868"/>
            <a:ext cx="1910307" cy="445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0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2308324"/>
            <a:chOff x="541891" y="1430219"/>
            <a:chExt cx="10526159" cy="230832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2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단계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개발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Backend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개발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FastAPI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를 사용하여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RESTful API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서버 구축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main.py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파일에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API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엔드포인트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정의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(/chat, /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tts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/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analyze_mental_health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/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summarize_chat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/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select_doctor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/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initial_doctor</a:t>
              </a:r>
              <a:r>
                <a:rPr lang="en-US" altLang="ko-KR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3074" name="Picture 2" descr="엔드포인트란?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0" y="4102118"/>
            <a:ext cx="7608384" cy="211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939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4524315"/>
            <a:chOff x="541891" y="1430219"/>
            <a:chExt cx="10526159" cy="452431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4524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2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단계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개발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OpenAI</a:t>
              </a:r>
              <a:r>
                <a:rPr lang="en-US" altLang="ko-KR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API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연동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chat():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사용자 메시지를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OpenAI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API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에 전달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챗봇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응답 반환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text_to_speech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():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텍스트를 음성으로 변환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(TTS)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analyze_mental_health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():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대화 기록을 기반으로 심리 분석 수행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결과를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JSON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형태로 반환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summarize_chat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():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대화 내용 요약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주요 감정 및 주제 추출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select_doctor_api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():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의사 캐릭터 변경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get_initial_doctor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():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초기 의사 설정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9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416320"/>
            <a:chOff x="541891" y="1430219"/>
            <a:chExt cx="10526159" cy="34163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4163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2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단계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개발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비즈니스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로직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구현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대화 기록 관리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chatHistory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shortMemory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심리 분석 점수 계산 및 범위 제한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(-50 ~ +50)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오류 처리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HTTPException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OpenAI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API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에러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로깅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(logging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모듈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9097" y="3180111"/>
            <a:ext cx="6306990" cy="272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7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970318"/>
            <a:chOff x="541891" y="1430219"/>
            <a:chExt cx="10526159" cy="397031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970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2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단계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개발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AI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모델 연동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OpenAI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API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키 설정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(.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env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파일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openai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라이브러리 사용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client =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openai.AsyncOpenAI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api_key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=OPENAI_API_KEY)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client.chat.completions.create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():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챗봇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응답 생성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client.audio.speech.create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(): TTS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6645" y="2960948"/>
            <a:ext cx="5049904" cy="280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6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139321"/>
            <a:chOff x="541891" y="1430219"/>
            <a:chExt cx="10526159" cy="31393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2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단계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개발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프롬프트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엔지니어링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chat()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함수의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system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메시지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챗봇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페르소나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역할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지침 정의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analyze_mental_health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()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함수의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analysis_prompt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심리 분석 지표 설명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JSON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형식 지정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summarize_chat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()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함수의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prompt_content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요약 및 추출 지시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비동기 처리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async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/await)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를 통해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API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호출 성능 개선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8342" y="4201922"/>
            <a:ext cx="5659990" cy="22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0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2862322"/>
            <a:chOff x="541891" y="1430219"/>
            <a:chExt cx="10526159" cy="286232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3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단계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테스트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단위 테스트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각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API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엔드포인트별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테스트 케이스 작성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pytest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등의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테스팅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프레임워크 활용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선택 사항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정상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비정상 입력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경계값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테스트 등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7987" y="2202041"/>
            <a:ext cx="4712364" cy="385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6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4247317"/>
            <a:chOff x="541891" y="1430219"/>
            <a:chExt cx="10526159" cy="42473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4247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3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단계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테스트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통합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테스트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Frontend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와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Backend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연동 테스트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실제 사용자 시나리오 기반 테스트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다양한 브라우저 및 기기에서 테스트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사용자 테스트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내부 테스터를 통해 사용성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기능 만족도 평가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피드백 수집 및 반영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4679" y="2316916"/>
            <a:ext cx="2375411" cy="377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82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19"/>
            <a:chOff x="541891" y="1430219"/>
            <a:chExt cx="10526159" cy="369331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4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단계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배포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Vultr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서버 설정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Vultr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계정 생성 및 서버 인스턴스 생성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Ubuntu OS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설치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Python, pip,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git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등 개발 환경 설정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방화벽 설정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(80, 443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포트 허용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170" name="Picture 2" descr="Vultr - 나무위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988" y="2689715"/>
            <a:ext cx="43815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개발자를 위한 리눅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4" name="Picture 6" descr="개발자를 위한 리눅스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4227691"/>
            <a:ext cx="3000400" cy="230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47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8F8096-D17C-15A7-34ED-DD08BC50AA49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68CD54-D633-5776-71CD-FD7897E3EC30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한국인의 정신 건강을 위한 </a:t>
              </a:r>
              <a:r>
                <a:rPr lang="ko-KR" altLang="en-US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챗봇</a:t>
              </a:r>
              <a:r>
                <a:rPr lang="ko-KR" altLang="en-US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프로젝트</a:t>
              </a:r>
              <a:r>
                <a:rPr lang="en-US" altLang="ko-KR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0" name="그래픽 43">
              <a:extLst>
                <a:ext uri="{FF2B5EF4-FFF2-40B4-BE49-F238E27FC236}">
                  <a16:creationId xmlns:a16="http://schemas.microsoft.com/office/drawing/2014/main" id="{3A85AD0A-F31C-CE36-E2E5-7C20DEA387EC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06CAEA-D42C-8C82-E16B-734CD805394A}"/>
              </a:ext>
            </a:extLst>
          </p:cNvPr>
          <p:cNvGrpSpPr/>
          <p:nvPr/>
        </p:nvGrpSpPr>
        <p:grpSpPr>
          <a:xfrm>
            <a:off x="7339013" y="2373418"/>
            <a:ext cx="2122307" cy="3803725"/>
            <a:chOff x="7348911" y="2373418"/>
            <a:chExt cx="2122307" cy="38037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E00A0C-E033-E8EB-4A85-EABC364FE2F4}"/>
                </a:ext>
              </a:extLst>
            </p:cNvPr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AD146179-C1F1-3711-0B2A-B9627695808E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B042380-0F27-357E-BDB8-039E536A1A5F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CA0D17-CB83-60D4-6F44-E62408BFE773}"/>
                </a:ext>
              </a:extLst>
            </p:cNvPr>
            <p:cNvGrpSpPr/>
            <p:nvPr/>
          </p:nvGrpSpPr>
          <p:grpSpPr>
            <a:xfrm>
              <a:off x="8203202" y="2373418"/>
              <a:ext cx="408282" cy="351966"/>
              <a:chOff x="450324" y="2128945"/>
              <a:chExt cx="889526" cy="766832"/>
            </a:xfrm>
          </p:grpSpPr>
          <p:sp>
            <p:nvSpPr>
              <p:cNvPr id="21" name="육각형 20">
                <a:extLst>
                  <a:ext uri="{FF2B5EF4-FFF2-40B4-BE49-F238E27FC236}">
                    <a16:creationId xmlns:a16="http://schemas.microsoft.com/office/drawing/2014/main" id="{88D704B2-061D-BCA3-26C9-FF5A1B078C7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CB1DB5E-57FA-B081-7842-479DE503647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5BD135-58A4-FB54-3A11-75A3487B65B0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547BD1-FC8C-AF26-C281-E98B0339386D}"/>
                </a:ext>
              </a:extLst>
            </p:cNvPr>
            <p:cNvSpPr txBox="1"/>
            <p:nvPr/>
          </p:nvSpPr>
          <p:spPr>
            <a:xfrm>
              <a:off x="7557944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/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구조</a:t>
              </a:r>
              <a:endParaRPr lang="en-US" altLang="ko-KR" sz="19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5BBE0F-3417-3F88-1387-99E3FB412ECD}"/>
              </a:ext>
            </a:extLst>
          </p:cNvPr>
          <p:cNvGrpSpPr/>
          <p:nvPr/>
        </p:nvGrpSpPr>
        <p:grpSpPr>
          <a:xfrm>
            <a:off x="491899" y="2373418"/>
            <a:ext cx="2122308" cy="3803725"/>
            <a:chOff x="501797" y="2373418"/>
            <a:chExt cx="2122308" cy="380372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4783ACD-1AA6-FF6B-495F-A59938EC7ED4}"/>
                </a:ext>
              </a:extLst>
            </p:cNvPr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id="{9487F184-B80E-E980-A76D-497489E39B5B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533C0E5-37D4-666D-ED97-04FE66D8AA07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F42FBE-711F-2AE5-DA50-EBCDB0265D7B}"/>
                </a:ext>
              </a:extLst>
            </p:cNvPr>
            <p:cNvSpPr txBox="1"/>
            <p:nvPr/>
          </p:nvSpPr>
          <p:spPr>
            <a:xfrm>
              <a:off x="710830" y="3060042"/>
              <a:ext cx="1704241" cy="980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 및 선정 배경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기획의도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99B77B5-7708-F027-9821-B23D2CEEC13C}"/>
                </a:ext>
              </a:extLst>
            </p:cNvPr>
            <p:cNvGrpSpPr/>
            <p:nvPr/>
          </p:nvGrpSpPr>
          <p:grpSpPr>
            <a:xfrm>
              <a:off x="1398903" y="2373418"/>
              <a:ext cx="408282" cy="388045"/>
              <a:chOff x="450324" y="2128945"/>
              <a:chExt cx="889526" cy="845438"/>
            </a:xfrm>
          </p:grpSpPr>
          <p:sp>
            <p:nvSpPr>
              <p:cNvPr id="86" name="육각형 85">
                <a:extLst>
                  <a:ext uri="{FF2B5EF4-FFF2-40B4-BE49-F238E27FC236}">
                    <a16:creationId xmlns:a16="http://schemas.microsoft.com/office/drawing/2014/main" id="{F6936F92-A6DE-5ACE-9B7A-91588D13D8D9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3A2FA4EF-8448-1B99-E95A-6C8D85E801E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CFB97A8-0377-4583-43C1-B930793AB1B7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501797" y="4453027"/>
              <a:ext cx="2122307" cy="904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주제의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u="sng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특화 포인트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서비스와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u="sng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차별화된 </a:t>
              </a:r>
              <a:r>
                <a:rPr lang="ko-KR" altLang="en-US" sz="1200" b="1" u="sng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11B0875-3DFC-7826-A161-D12F6A20663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28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7EFC602-0655-EA65-32C1-E8D5294AECFB}"/>
              </a:ext>
            </a:extLst>
          </p:cNvPr>
          <p:cNvGrpSpPr/>
          <p:nvPr/>
        </p:nvGrpSpPr>
        <p:grpSpPr>
          <a:xfrm>
            <a:off x="2774271" y="2373418"/>
            <a:ext cx="2122307" cy="3803725"/>
            <a:chOff x="2784169" y="2373418"/>
            <a:chExt cx="2122307" cy="380372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100" name="사각형: 둥근 위쪽 모서리 99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7AD5890-AF29-E0F7-5DF1-9DF4B1625828}"/>
                </a:ext>
              </a:extLst>
            </p:cNvPr>
            <p:cNvGrpSpPr/>
            <p:nvPr/>
          </p:nvGrpSpPr>
          <p:grpSpPr>
            <a:xfrm>
              <a:off x="3688352" y="2373418"/>
              <a:ext cx="408282" cy="351966"/>
              <a:chOff x="450324" y="2128945"/>
              <a:chExt cx="889526" cy="766832"/>
            </a:xfrm>
          </p:grpSpPr>
          <p:sp>
            <p:nvSpPr>
              <p:cNvPr id="97" name="육각형 96">
                <a:extLst>
                  <a:ext uri="{FF2B5EF4-FFF2-40B4-BE49-F238E27FC236}">
                    <a16:creationId xmlns:a16="http://schemas.microsoft.com/office/drawing/2014/main" id="{8AD1C042-8D07-9E58-1A73-AFEE6C2785C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C50914A-ADE3-6AA2-6754-C3EFBEB768D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A1A6F98-920F-FD16-1543-468789EEED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D7F53-B19B-7B51-63AC-E8DAEA19E2B8}"/>
                </a:ext>
              </a:extLst>
            </p:cNvPr>
            <p:cNvSpPr txBox="1"/>
            <p:nvPr/>
          </p:nvSpPr>
          <p:spPr>
            <a:xfrm>
              <a:off x="2993202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/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내용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EAF9AB-4D7C-5465-0AF3-CD762D73A6DD}"/>
                </a:ext>
              </a:extLst>
            </p:cNvPr>
            <p:cNvSpPr txBox="1"/>
            <p:nvPr/>
          </p:nvSpPr>
          <p:spPr>
            <a:xfrm>
              <a:off x="2784169" y="4453027"/>
              <a:ext cx="2122307" cy="498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컨셉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훈련내용과의 </a:t>
              </a:r>
              <a:r>
                <a:rPr lang="ko-KR" altLang="en-US" sz="12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연관성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3245428-5F16-23A3-826B-B1AC2BF87895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0" y="4260129"/>
              <a:ext cx="208445" cy="0"/>
            </a:xfrm>
            <a:prstGeom prst="line">
              <a:avLst/>
            </a:prstGeom>
            <a:ln w="19050">
              <a:solidFill>
                <a:srgbClr val="FFD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214E4F1-BB37-F167-4210-26A757521B0C}"/>
              </a:ext>
            </a:extLst>
          </p:cNvPr>
          <p:cNvGrpSpPr/>
          <p:nvPr/>
        </p:nvGrpSpPr>
        <p:grpSpPr>
          <a:xfrm>
            <a:off x="5054374" y="2373418"/>
            <a:ext cx="2124575" cy="3803725"/>
            <a:chOff x="5064272" y="2373418"/>
            <a:chExt cx="2124575" cy="38037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11" name="사각형: 둥근 위쪽 모서리 110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410AAFA-ABAB-A573-8432-15C5B3A0C32F}"/>
                </a:ext>
              </a:extLst>
            </p:cNvPr>
            <p:cNvGrpSpPr/>
            <p:nvPr/>
          </p:nvGrpSpPr>
          <p:grpSpPr>
            <a:xfrm>
              <a:off x="5923552" y="2373418"/>
              <a:ext cx="408282" cy="351966"/>
              <a:chOff x="450324" y="2128945"/>
              <a:chExt cx="889526" cy="766832"/>
            </a:xfrm>
          </p:grpSpPr>
          <p:sp>
            <p:nvSpPr>
              <p:cNvPr id="108" name="육각형 107">
                <a:extLst>
                  <a:ext uri="{FF2B5EF4-FFF2-40B4-BE49-F238E27FC236}">
                    <a16:creationId xmlns:a16="http://schemas.microsoft.com/office/drawing/2014/main" id="{AE51D1FE-03C0-C049-C523-94B45875B5B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64AFCE3-9443-9AA3-E7F4-393D5C3EC046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6BB7FA7-4265-9252-35CB-18E831EA9EE9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289313C-4C2B-5EE0-C9F0-90127689E2F1}"/>
                </a:ext>
              </a:extLst>
            </p:cNvPr>
            <p:cNvSpPr txBox="1"/>
            <p:nvPr/>
          </p:nvSpPr>
          <p:spPr>
            <a:xfrm>
              <a:off x="5275573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장비 및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재료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B80E50D-4435-40D3-6132-B95A7BAC651C}"/>
                </a:ext>
              </a:extLst>
            </p:cNvPr>
            <p:cNvSpPr txBox="1"/>
            <p:nvPr/>
          </p:nvSpPr>
          <p:spPr>
            <a:xfrm>
              <a:off x="5064272" y="4453027"/>
              <a:ext cx="2122307" cy="278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374B2A9-7830-9D16-5469-6D770935621E}"/>
                </a:ext>
              </a:extLst>
            </p:cNvPr>
            <p:cNvCxnSpPr>
              <a:cxnSpLocks/>
            </p:cNvCxnSpPr>
            <p:nvPr/>
          </p:nvCxnSpPr>
          <p:spPr>
            <a:xfrm>
              <a:off x="6021203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784CCE-E54B-C0F2-3979-277593F62A92}"/>
              </a:ext>
            </a:extLst>
          </p:cNvPr>
          <p:cNvGrpSpPr/>
          <p:nvPr/>
        </p:nvGrpSpPr>
        <p:grpSpPr>
          <a:xfrm>
            <a:off x="9616850" y="2373418"/>
            <a:ext cx="2126842" cy="3803725"/>
            <a:chOff x="9626748" y="2373418"/>
            <a:chExt cx="2126842" cy="380372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64B61DA-1255-6FB8-B1A7-48CDA752882F}"/>
                </a:ext>
              </a:extLst>
            </p:cNvPr>
            <p:cNvGrpSpPr/>
            <p:nvPr/>
          </p:nvGrpSpPr>
          <p:grpSpPr>
            <a:xfrm>
              <a:off x="10488295" y="2373418"/>
              <a:ext cx="408282" cy="351966"/>
              <a:chOff x="450324" y="2128945"/>
              <a:chExt cx="889526" cy="766832"/>
            </a:xfrm>
          </p:grpSpPr>
          <p:sp>
            <p:nvSpPr>
              <p:cNvPr id="119" name="육각형 118">
                <a:extLst>
                  <a:ext uri="{FF2B5EF4-FFF2-40B4-BE49-F238E27FC236}">
                    <a16:creationId xmlns:a16="http://schemas.microsoft.com/office/drawing/2014/main" id="{0F2F5C11-84D6-40F6-58B4-4FE0F40AE182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2446D4A2-DACF-C677-5F03-56CE8A2EFC7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9A7F1C-BDCB-C77C-081D-155B7A2BD92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50446-6771-1509-1C33-D986D90321A6}"/>
                </a:ext>
              </a:extLst>
            </p:cNvPr>
            <p:cNvSpPr txBox="1"/>
            <p:nvPr/>
          </p:nvSpPr>
          <p:spPr>
            <a:xfrm>
              <a:off x="9833059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활용방안 및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87F30DB-0C46-D738-9EDC-BA98CB38FF11}"/>
                </a:ext>
              </a:extLst>
            </p:cNvPr>
            <p:cNvSpPr txBox="1"/>
            <p:nvPr/>
          </p:nvSpPr>
          <p:spPr>
            <a:xfrm>
              <a:off x="9626748" y="4453027"/>
              <a:ext cx="2122307" cy="7017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산출물의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효용</a:t>
              </a: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효과</a:t>
              </a: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)/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 실무 </a:t>
              </a:r>
              <a:r>
                <a:rPr lang="ko-KR" altLang="en-US" sz="1200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활용성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C2AFA84-BAD4-C827-E0E3-CE251C052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679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121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4524315"/>
            <a:chOff x="541891" y="1430219"/>
            <a:chExt cx="10526159" cy="452431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4524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4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단계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배포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DuckDNS</a:t>
              </a:r>
              <a:r>
                <a:rPr lang="en-US" altLang="ko-KR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설정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DuckDNS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계정 생성 및 도메인 등록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예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kospi.duckdns.org)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Vultr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서버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IP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주소와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DuckDNS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도메인 연결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소스 코드 배포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GitHub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등의 원격 저장소에 소스 코드 업로드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Vultr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서버에서 소스 코드 클론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git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clone)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requirements.txt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를 사용하여 의존성 패키지 설치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(pip install -r requirements.txt)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146" name="Picture 2" descr="모든 공유기에서 DuckDNS로 시놀로지 연결하는 방법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068" y="1952589"/>
            <a:ext cx="4333875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95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2585323"/>
            <a:chOff x="541891" y="1430219"/>
            <a:chExt cx="10526159" cy="25853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2585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4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단계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배포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웹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서버 설정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uvicorn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을 사용하여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FastAPI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애플리케이션 실행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uvicorn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main:app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--host 0.0.0.0 --port 8000)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systemd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등을 사용하여 서비스 등록 및 자동 실행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선택 사항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HTTPS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적용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(Let's Encrypt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등 활용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선택 사항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441" y="4063212"/>
            <a:ext cx="5625018" cy="25737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6559" y="3990091"/>
            <a:ext cx="6648808" cy="260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3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2031325"/>
            <a:chOff x="541891" y="1430219"/>
            <a:chExt cx="10526159" cy="20313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5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단계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유지보수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버그 수정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사용자 피드백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로그 분석 등을 통해 버그 발견 및 수정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기능 개선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사용자 요청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새로운 기술 도입 등을 통해 기능 추가 및 개선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업데이트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OpenAI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API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변경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라이브러리 업데이트 등에 대응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337" y="4212586"/>
            <a:ext cx="10402752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1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4524315"/>
            <a:chOff x="541891" y="1430219"/>
            <a:chExt cx="10526159" cy="452431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4524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활용된 기술 및 구현 방법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accent1"/>
                  </a:solidFill>
                  <a:latin typeface="+mn-ea"/>
                </a:rPr>
                <a:t>Frontend: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HTML/CSS/JavaScript: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웹 페이지 구조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디자인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사용자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인터랙션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구현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반응형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디자인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미디어 쿼리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DOM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조작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이벤트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리스너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요소 추가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삭제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변경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Chart.js: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심리 분석 결과를 막대 그래프로 시각화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Chart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객체 생성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데이터 설정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옵션 설정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updateMentalAnalysis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()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함수에서 데이터 업데이트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096" y="3094318"/>
            <a:ext cx="3908401" cy="31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21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970318"/>
            <a:chOff x="541891" y="1430219"/>
            <a:chExt cx="10526159" cy="397031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970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활용된 기술 및 구현 방법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smtClean="0">
                  <a:solidFill>
                    <a:schemeClr val="accent1"/>
                  </a:solidFill>
                  <a:latin typeface="+mn-ea"/>
                </a:rPr>
                <a:t>Leaflet</a:t>
              </a:r>
              <a:r>
                <a:rPr lang="en-US" altLang="ko-KR" b="1" spc="-100" dirty="0">
                  <a:solidFill>
                    <a:schemeClr val="accent1"/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지도 기반 병원 정보 제공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L.map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(),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L.tileLayer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(),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L.marker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()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등 사용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Geolocation API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를 사용하여 사용자 현재 위치 표시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accent1"/>
                  </a:solidFill>
                  <a:latin typeface="+mn-ea"/>
                </a:rPr>
                <a:t>Fetch API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Backend API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와 통신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fetch()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함수를 사용하여 비동기 요청 전송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응답 처리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async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/await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사용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122" name="Picture 2" descr="Fetch API Fundamentals: Streaming Data Over HTTP With Node.js | Nile Bit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996" y="3621037"/>
            <a:ext cx="5805364" cy="226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109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2585323"/>
            <a:chOff x="541891" y="1430219"/>
            <a:chExt cx="10526159" cy="25853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2585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활용된 기술 및 구현 방법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smtClean="0">
                  <a:solidFill>
                    <a:schemeClr val="accent1"/>
                  </a:solidFill>
                  <a:latin typeface="+mn-ea"/>
                </a:rPr>
                <a:t>Web </a:t>
              </a:r>
              <a:r>
                <a:rPr lang="en-US" altLang="ko-KR" b="1" spc="-100" dirty="0">
                  <a:solidFill>
                    <a:schemeClr val="accent1"/>
                  </a:solidFill>
                  <a:latin typeface="+mn-ea"/>
                </a:rPr>
                <a:t>Speech API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음성 인식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SpeechRecognition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및 음성 합성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SpeechSynthesis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webkitSpeechRecognition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객체 사용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(Chrome)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onresult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onstart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onend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이벤트 처리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자동 전송 기능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(SILENCE_TIMEOUT</a:t>
              </a:r>
              <a:r>
                <a:rPr lang="en-US" altLang="ko-KR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4098" name="Picture 2" descr="Web Speech API - Creating a web interface with 0 clicks · Intersec TechTalk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652" y="4138343"/>
            <a:ext cx="7431050" cy="227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99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5355312"/>
            <a:chOff x="541891" y="1430219"/>
            <a:chExt cx="10526159" cy="535531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53553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활용된 기술 및 구현 방법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smtClean="0">
                  <a:solidFill>
                    <a:schemeClr val="accent1"/>
                  </a:solidFill>
                  <a:latin typeface="+mn-ea"/>
                </a:rPr>
                <a:t>Backend</a:t>
              </a:r>
              <a:r>
                <a:rPr lang="en-US" altLang="ko-KR" b="1" spc="-100" dirty="0">
                  <a:solidFill>
                    <a:schemeClr val="accent1"/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Python,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FastAPI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RESTful API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서버 구축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@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app.post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(), @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app.get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()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데코레이터를 사용하여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API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엔드포인트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정의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Request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객체를 사용하여 요청 데이터 처리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JSONResponse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FileResponse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등을 사용하여 응답 반환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HTTPException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을 사용하여 오류 처리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Pydantic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모델을 사용하여 요청 데이터 유효성 검사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ChatRequest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DoctorRequest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MentalHealthRequest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SummarizeChatRequest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async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/await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을 사용한 비동기 처리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2204" y="2150430"/>
            <a:ext cx="3576244" cy="177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68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416320"/>
            <a:chOff x="541891" y="1430219"/>
            <a:chExt cx="10526159" cy="34163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4163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활용된 기술 및 구현 방법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accent1"/>
                  </a:solidFill>
                  <a:latin typeface="+mn-ea"/>
                </a:rPr>
                <a:t>OpenAI</a:t>
              </a:r>
              <a:r>
                <a:rPr lang="en-US" altLang="ko-KR" b="1" spc="-100" dirty="0">
                  <a:solidFill>
                    <a:schemeClr val="accent1"/>
                  </a:solidFill>
                  <a:latin typeface="+mn-ea"/>
                </a:rPr>
                <a:t> API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openai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라이브러리 사용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client.chat.completions.create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():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챗봇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응답 생성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model="gpt-4o"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messages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파라미터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대화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히스토리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전달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5816" y="3157259"/>
            <a:ext cx="5133138" cy="171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4801314"/>
            <a:chOff x="541891" y="1430219"/>
            <a:chExt cx="10526159" cy="48013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4801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활용된 기술 및 구현 방법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client.audio.speech.create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():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텍스트를 음성으로 변환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(TTS)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model="tts-1"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voice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파라미터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의사 목소리 지정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프롬프트 엔지니어링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챗봇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페르소나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역할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지침 등을 명확하게 정의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system, user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response_format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={"type": "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json_object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"} (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심리 분석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요약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API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에서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기타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os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re,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json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base64,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dotenv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logging,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asyncio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모듈 사용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5345" y="2326258"/>
            <a:ext cx="4070204" cy="15361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5387" y="4365104"/>
            <a:ext cx="4470796" cy="169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36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4801314"/>
            <a:chOff x="541891" y="1430219"/>
            <a:chExt cx="10526159" cy="48013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4801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핵심 기능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대화형 </a:t>
              </a:r>
              <a:r>
                <a:rPr lang="ko-KR" altLang="en-US" b="1" spc="-100" dirty="0" err="1">
                  <a:solidFill>
                    <a:schemeClr val="accent1"/>
                  </a:solidFill>
                  <a:latin typeface="+mn-ea"/>
                </a:rPr>
                <a:t>챗봇</a:t>
              </a:r>
              <a:r>
                <a:rPr lang="en-US" altLang="ko-KR" b="1" spc="-100" dirty="0">
                  <a:solidFill>
                    <a:schemeClr val="accent1"/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사용자와 자연어 대화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텍스트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음성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다양한 의사 캐릭터 선택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OpenAI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GPT-4o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모델 기반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accent1"/>
                  </a:solidFill>
                  <a:latin typeface="+mn-ea"/>
                </a:rPr>
                <a:t>MBTI </a:t>
              </a: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기반 심리 분석</a:t>
              </a:r>
              <a:r>
                <a:rPr lang="en-US" altLang="ko-KR" b="1" spc="-100" dirty="0">
                  <a:solidFill>
                    <a:schemeClr val="accent1"/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대화 내용을 기반으로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16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가지 심리 지표 분석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-50 ~ +50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범위의 점수 체계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OpenAI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API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활용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프롬프트 엔지니어링</a:t>
              </a:r>
              <a:r>
                <a:rPr lang="en-US" altLang="ko-KR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8088" y="2235326"/>
            <a:ext cx="2043233" cy="441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8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8F8096-D17C-15A7-34ED-DD08BC50AA49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68CD54-D633-5776-71CD-FD7897E3EC30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한국인의 정신 건강을 위한 </a:t>
              </a:r>
              <a:r>
                <a:rPr lang="ko-KR" altLang="en-US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챗봇</a:t>
              </a:r>
              <a:r>
                <a:rPr lang="ko-KR" altLang="en-US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프로젝트</a:t>
              </a:r>
              <a:r>
                <a:rPr lang="en-US" altLang="ko-KR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0" name="그래픽 43">
              <a:extLst>
                <a:ext uri="{FF2B5EF4-FFF2-40B4-BE49-F238E27FC236}">
                  <a16:creationId xmlns:a16="http://schemas.microsoft.com/office/drawing/2014/main" id="{3A85AD0A-F31C-CE36-E2E5-7C20DEA387EC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39" y="759398"/>
            <a:ext cx="4492724" cy="517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9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970318"/>
            <a:chOff x="541891" y="1430219"/>
            <a:chExt cx="10526159" cy="397031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970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핵심 기능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결과 시각화</a:t>
              </a:r>
              <a:r>
                <a:rPr lang="en-US" altLang="ko-KR" b="1" spc="-100" dirty="0">
                  <a:solidFill>
                    <a:schemeClr val="accent1"/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Chart.js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를 이용한 막대 그래프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4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개 그룹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관계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-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정서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정보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-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인지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가치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-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판단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실행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-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관리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정보 제공</a:t>
              </a:r>
              <a:r>
                <a:rPr lang="en-US" altLang="ko-KR" b="1" spc="-100" dirty="0">
                  <a:solidFill>
                    <a:schemeClr val="accent1"/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Leaflet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을 이용한 근처 정신과 병원 정보 제공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지도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정신 건강 관련 자료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연락처 제공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추후 확장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5383" y="2104913"/>
            <a:ext cx="1856939" cy="22827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2704" y="4542451"/>
            <a:ext cx="3601437" cy="164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02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4247317"/>
            <a:chOff x="541891" y="1430219"/>
            <a:chExt cx="10526159" cy="42473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4247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핵심 기능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요약 기능</a:t>
              </a:r>
              <a:r>
                <a:rPr lang="en-US" altLang="ko-KR" b="1" spc="-100" dirty="0">
                  <a:solidFill>
                    <a:schemeClr val="accent1"/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summarize_chat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API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OpenAI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API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를 사용하여 대화 내용 요약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감정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주제 추출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의사 선택</a:t>
              </a:r>
              <a:r>
                <a:rPr lang="en-US" altLang="ko-KR" b="1" spc="-100" dirty="0">
                  <a:solidFill>
                    <a:schemeClr val="accent1"/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doctor-switch-button,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select_doctor_api</a:t>
              </a: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선택된 의사 정보 쿠키 저장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get_initial_doctor</a:t>
              </a: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5266" y="3019253"/>
            <a:ext cx="2190750" cy="1143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5710" y="4049233"/>
            <a:ext cx="2324100" cy="1504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1597" y="4047136"/>
            <a:ext cx="260032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82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2585323"/>
            <a:chOff x="541891" y="1430219"/>
            <a:chExt cx="10526159" cy="25853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2585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핵심 기능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음성 지원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Web Speech API (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webkitSpeechRecognition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STT (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음성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-&gt;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텍스트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자동 전송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TTS (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텍스트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-&gt;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음성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OpenAI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API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2064" y="2382059"/>
            <a:ext cx="3551270" cy="379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12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5355312"/>
            <a:chOff x="541891" y="1430219"/>
            <a:chExt cx="10526159" cy="535531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53553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구현 결과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웹 기반 </a:t>
              </a:r>
              <a:r>
                <a:rPr lang="ko-KR" altLang="en-US" b="1" spc="-100" dirty="0" err="1">
                  <a:solidFill>
                    <a:schemeClr val="accent1"/>
                  </a:solidFill>
                  <a:latin typeface="+mn-ea"/>
                </a:rPr>
                <a:t>챗봇</a:t>
              </a: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 서비스</a:t>
              </a:r>
              <a:r>
                <a:rPr lang="en-US" altLang="ko-KR" b="1" spc="-100" dirty="0">
                  <a:solidFill>
                    <a:schemeClr val="accent1"/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데스크톱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모바일 환경에서 사용 가능한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반응형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웹 애플리케이션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URL: https://kospi.duckdns.org/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주요 기능 구현</a:t>
              </a:r>
              <a:r>
                <a:rPr lang="en-US" altLang="ko-KR" b="1" spc="-100" dirty="0">
                  <a:solidFill>
                    <a:schemeClr val="accent1"/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대화형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챗봇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심리 분석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결과 시각화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병원 정보 제공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의사 선택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요약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음성 지원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소스 코드</a:t>
              </a:r>
              <a:r>
                <a:rPr lang="en-US" altLang="ko-KR" b="1" spc="-100" dirty="0" smtClean="0">
                  <a:solidFill>
                    <a:schemeClr val="accent1"/>
                  </a:solidFill>
                  <a:latin typeface="+mn-ea"/>
                </a:rPr>
                <a:t>: </a:t>
              </a:r>
              <a:endParaRPr lang="en-US" altLang="ko-KR" b="1" spc="-100" dirty="0">
                <a:solidFill>
                  <a:schemeClr val="accent1"/>
                </a:solidFill>
                <a:latin typeface="+mn-ea"/>
              </a:endParaRP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GitHub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등 공개 저장소에 업로드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en-US" altLang="ko-KR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URL)</a:t>
              </a: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accent1"/>
                  </a:solidFill>
                  <a:latin typeface="+mn-ea"/>
                </a:rPr>
                <a:t>API </a:t>
              </a:r>
              <a:r>
                <a:rPr lang="ko-KR" altLang="en-US" b="1" spc="-100" dirty="0">
                  <a:solidFill>
                    <a:schemeClr val="accent1"/>
                  </a:solidFill>
                  <a:latin typeface="+mn-ea"/>
                </a:rPr>
                <a:t>문서</a:t>
              </a:r>
              <a:r>
                <a:rPr lang="en-US" altLang="ko-KR" b="1" spc="-100" dirty="0">
                  <a:solidFill>
                    <a:schemeClr val="accent1"/>
                  </a:solidFill>
                  <a:latin typeface="+mn-ea"/>
                </a:rPr>
                <a:t>: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FastAPI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문서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(/docs)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028" name="Picture 4" descr="Integrating Github With Eclips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659" y="4620647"/>
            <a:ext cx="3603898" cy="202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93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4801314"/>
            <a:chOff x="541891" y="1430219"/>
            <a:chExt cx="10526159" cy="48013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4801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프로젝트 수행 과정에서의 피드백 내용 및 </a:t>
              </a: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적용</a:t>
              </a:r>
              <a:endPara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초기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챗봇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응답이 너무 일반적이고 피상적이다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.	</a:t>
              </a:r>
              <a:endPara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프롬프트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엔지니어링 개선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챗봇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페르소나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역할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지침 상세화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MBTI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기반 심리 분석 지표 </a:t>
              </a: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활용</a:t>
              </a:r>
              <a:endPara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심리 분석 결과가 일관성이 부족하다</a:t>
              </a:r>
              <a:r>
                <a:rPr lang="en-US" altLang="ko-KR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.</a:t>
              </a:r>
            </a:p>
            <a:p>
              <a:pPr>
                <a:defRPr/>
              </a:pPr>
              <a:endPara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심리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분석 알고리즘 개선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점수 계산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로직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수정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범위 제한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(-50 ~ +50),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OpenAI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API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response_format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활용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JSON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형식 </a:t>
              </a: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검증</a:t>
              </a:r>
              <a:endPara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endPara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UI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가 복잡하고 사용하기 어렵다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.	</a:t>
              </a:r>
              <a:endPara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endPara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UI/UX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개선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디자인 간소화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직관적인 아이콘 사용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모바일 환경 최적화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반응형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디자인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패널 전환 기능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사용자 가이드 </a:t>
              </a: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제공</a:t>
              </a:r>
              <a:endPara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878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5078313"/>
            <a:chOff x="541891" y="1430219"/>
            <a:chExt cx="10526159" cy="507831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50783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프로젝트 수행 과정에서의 피드백 내용 및 </a:t>
              </a: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적용</a:t>
              </a:r>
              <a:endPara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음성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인식률이 낮고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음성 합성이 부자연스럽다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.	</a:t>
              </a:r>
              <a:endPara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endPara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Web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Speech API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설정 조정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OpenAI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TTS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모델 변경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음성 입력 자동 전송 기능 추가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(SILENCE_TIMEOUT),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사용자 피드백 기반 지속적인 개선 </a:t>
              </a: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필요</a:t>
              </a:r>
              <a:endPara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endPara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서버 배포 과정이 복잡하고 어렵다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.	</a:t>
              </a:r>
              <a:endPara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endPara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배포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스크립트 작성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문서화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Vultr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서버 설정 자동화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DuckDNS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도메인 적용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HTTPS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적용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추후</a:t>
              </a:r>
              <a:r>
                <a:rPr lang="en-US" altLang="ko-KR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대화 내용 요약 기능이 있으면 좋겠다</a:t>
              </a:r>
              <a:r>
                <a:rPr lang="en-US" altLang="ko-KR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.</a:t>
              </a:r>
            </a:p>
            <a:p>
              <a:pPr>
                <a:defRPr/>
              </a:pPr>
              <a:endPara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 err="1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summarize_chat</a:t>
              </a:r>
              <a:r>
                <a:rPr lang="en-US" altLang="ko-KR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API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추가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OpenAI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API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를 사용하여 대화 요약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주요 감정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주제 추출 기능 구현</a:t>
              </a: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심리 분석 그래프가 더 직관적이면 좋겠다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.	Chart.js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설정 조정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그래프 유형 변경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막대 그래프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축 레이블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툴팁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추가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그룹화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관계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-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정서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정보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-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인지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가치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-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판단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실행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-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관리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범례 제거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차트 제목 추가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81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2862322"/>
            <a:chOff x="541891" y="1430219"/>
            <a:chExt cx="10526159" cy="286232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프로젝트 수행 결과물 자료</a:t>
              </a:r>
            </a:p>
            <a:p>
              <a:pPr>
                <a:defRPr/>
              </a:pP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웹사이트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스크린샷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(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챗봇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대화 화면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심리 분석 결과 차트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지도 화면 등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발표 자료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(PPT): (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프로젝트 개요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기능 소개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데모 시연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기술 스택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개발 일정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팀 소개 등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소스 코드 저장소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(GitHub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등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URL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제공</a:t>
              </a:r>
              <a:r>
                <a:rPr lang="en-US" altLang="ko-KR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</a:p>
            <a:p>
              <a:pPr>
                <a:defRPr/>
              </a:pPr>
              <a:r>
                <a:rPr lang="en-US" altLang="ko-KR" dirty="0" err="1">
                  <a:hlinkClick r:id="rId4"/>
                </a:rPr>
                <a:t>hwkims</a:t>
              </a:r>
              <a:r>
                <a:rPr lang="en-US" altLang="ko-KR" dirty="0">
                  <a:hlinkClick r:id="rId4"/>
                </a:rPr>
                <a:t>/</a:t>
              </a:r>
              <a:r>
                <a:rPr lang="en-US" altLang="ko-KR" dirty="0" err="1">
                  <a:hlinkClick r:id="rId4"/>
                </a:rPr>
                <a:t>phd</a:t>
              </a:r>
              <a:r>
                <a:rPr lang="en-US" altLang="ko-KR" dirty="0">
                  <a:hlinkClick r:id="rId4"/>
                </a:rPr>
                <a:t>: Mindful </a:t>
              </a:r>
              <a:r>
                <a:rPr lang="en-US" altLang="ko-KR" dirty="0" err="1">
                  <a:hlinkClick r:id="rId4"/>
                </a:rPr>
                <a:t>Chatbot</a:t>
              </a: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API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문서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 (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FastAPI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자동 생성 문서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/docs)</a:t>
              </a:r>
              <a:endPara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①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탐색적 분석 및 </a:t>
            </a:r>
            <a:r>
              <a:rPr lang="ko-KR" altLang="en-US" sz="1400" b="1" spc="-100" dirty="0" err="1">
                <a:solidFill>
                  <a:schemeClr val="accent1"/>
                </a:solidFill>
                <a:latin typeface="+mn-ea"/>
              </a:rPr>
              <a:t>전처리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8148" y="3184292"/>
            <a:ext cx="5700945" cy="27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56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세부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기능 소개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화면 구동 및 기능 동작 여부 </a:t>
              </a:r>
              <a:r>
                <a:rPr lang="ko-KR" altLang="en-US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시연영상</a:t>
              </a:r>
              <a:endPara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447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⑤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시연 동영상</a:t>
            </a: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1235350-DA32-4D3D-AF98-B200A140AAA8}"/>
              </a:ext>
            </a:extLst>
          </p:cNvPr>
          <p:cNvSpPr txBox="1"/>
          <p:nvPr/>
        </p:nvSpPr>
        <p:spPr>
          <a:xfrm>
            <a:off x="551447" y="6370868"/>
            <a:ext cx="8964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용량제한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팀별 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5-10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 내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(100MB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기능별 소개 음성 포함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별도 파일형태로 제출 가능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766" y="2340439"/>
            <a:ext cx="5039916" cy="34884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4948" y="2241172"/>
            <a:ext cx="2018444" cy="38473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9994" y="2461816"/>
            <a:ext cx="1598947" cy="34110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03459" y="2385131"/>
            <a:ext cx="1720199" cy="353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447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316AC48-FB9E-B12B-E3BC-DC5404211B32}"/>
              </a:ext>
            </a:extLst>
          </p:cNvPr>
          <p:cNvGrpSpPr/>
          <p:nvPr/>
        </p:nvGrpSpPr>
        <p:grpSpPr>
          <a:xfrm>
            <a:off x="541891" y="1430219"/>
            <a:ext cx="11108218" cy="646331"/>
            <a:chOff x="541891" y="1430219"/>
            <a:chExt cx="11108218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9064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결과물에 대한 프로젝트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기획 의도와의 부합 정도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실무 활용 가능 정도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달성도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완성도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등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/>
              </a:r>
              <a:b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훈련생의 자체적인 평가 의견과 느낀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점</a:t>
              </a:r>
              <a:endPara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541891" y="2408110"/>
            <a:ext cx="5363941" cy="1748490"/>
            <a:chOff x="541891" y="2408110"/>
            <a:chExt cx="5363941" cy="17484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724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541891" y="4490910"/>
            <a:ext cx="5363941" cy="1748490"/>
            <a:chOff x="541891" y="4490910"/>
            <a:chExt cx="5363941" cy="174849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5019135"/>
              <a:ext cx="4622911" cy="724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6396215" y="4490910"/>
            <a:ext cx="5363941" cy="1748490"/>
            <a:chOff x="6396215" y="4490910"/>
            <a:chExt cx="5363941" cy="174849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B3080-EE57-F502-B40D-20275D5DAF63}"/>
                </a:ext>
              </a:extLst>
            </p:cNvPr>
            <p:cNvSpPr txBox="1"/>
            <p:nvPr/>
          </p:nvSpPr>
          <p:spPr>
            <a:xfrm>
              <a:off x="6747148" y="5019135"/>
              <a:ext cx="4622911" cy="743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/>
              </a:r>
              <a:b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6396215" y="2408110"/>
            <a:ext cx="5363941" cy="1748490"/>
            <a:chOff x="6396215" y="2408110"/>
            <a:chExt cx="5363941" cy="174849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900049"/>
              <a:ext cx="4995645" cy="371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ABFA61-909C-6DFC-2F3E-B5C44522F4AE}"/>
                </a:ext>
              </a:extLst>
            </p:cNvPr>
            <p:cNvSpPr txBox="1"/>
            <p:nvPr/>
          </p:nvSpPr>
          <p:spPr>
            <a:xfrm>
              <a:off x="7774256" y="3457087"/>
              <a:ext cx="31822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평가 결과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정확도가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00.00%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정확도 향상을 위해 모델 추후 개선 필요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D969652-523C-023E-663E-3084DFB93342}"/>
                </a:ext>
              </a:extLst>
            </p:cNvPr>
            <p:cNvSpPr/>
            <p:nvPr/>
          </p:nvSpPr>
          <p:spPr>
            <a:xfrm>
              <a:off x="7543801" y="3476532"/>
              <a:ext cx="230456" cy="230456"/>
            </a:xfrm>
            <a:prstGeom prst="ellipse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예</a:t>
              </a: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7756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316AC48-FB9E-B12B-E3BC-DC5404211B32}"/>
              </a:ext>
            </a:extLst>
          </p:cNvPr>
          <p:cNvGrpSpPr/>
          <p:nvPr/>
        </p:nvGrpSpPr>
        <p:grpSpPr>
          <a:xfrm>
            <a:off x="509820" y="1634997"/>
            <a:ext cx="10906494" cy="4848090"/>
            <a:chOff x="538378" y="1539006"/>
            <a:chExt cx="10906494" cy="484809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538378" y="1585782"/>
              <a:ext cx="10906494" cy="4801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1.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기획 의도와의 부합 정도</a:t>
              </a:r>
            </a:p>
            <a:p>
              <a:pPr>
                <a:defRPr/>
              </a:pPr>
              <a:endPara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본 프로젝트 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"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마음챙김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챗봇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"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은 초기 기획 의도에 부합하는 결과물을 성공적으로 도출했다고 평가합니다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주요 기획 의도는 다음과 같았습니다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>
                <a:defRPr/>
              </a:pP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자연스러운 대화를 통한 심리 분석 및 맞춤형 조언 제공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en-US" altLang="ko-KR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OpenAI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GPT-4o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모델을 활용하여 사용자와 자연스러운 대화가 가능한 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챗봇을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구현했습니다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MBTI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기반의 심리 분석 알고리즘을 통해 사용자의 심리 상태를 분석하고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분석 결과에 맞는 맞춤형 조언을 제공하는 데 성공했습니다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>
                <a:defRPr/>
              </a:pP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MBTI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기반 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16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가지 세부 지표 분석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 MBTI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의 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4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대 역량을 기반으로 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16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가지 세부 지표를 도출하고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이를 통해 사용자의 심리 상태를 다각적으로 분석하는 기능을 구현했습니다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>
                <a:defRPr/>
              </a:pP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분석 결과 시각화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 Chart.js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를 활용하여 심리 분석 결과를 시각적으로 표현함으로써 사용자가 자신의 심리 상태를 쉽게 이해할 수 있도록 했습니다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>
                <a:defRPr/>
              </a:pP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웹 기반 인터페이스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접근성이 높고 사용하기 쉬운 웹 기반 인터페이스를 제공하여 사용자가 언제 어디서든 편리하게 서비스를 이용할 수 있도록 했습니다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3743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8F8096-D17C-15A7-34ED-DD08BC50AA49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68CD54-D633-5776-71CD-FD7897E3EC30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한국인의 정신 건강을 위한 </a:t>
              </a:r>
              <a:r>
                <a:rPr lang="ko-KR" altLang="en-US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챗봇</a:t>
              </a:r>
              <a:r>
                <a:rPr lang="ko-KR" altLang="en-US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프로젝트</a:t>
              </a:r>
              <a:r>
                <a:rPr lang="en-US" altLang="ko-KR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0" name="그래픽 43">
              <a:extLst>
                <a:ext uri="{FF2B5EF4-FFF2-40B4-BE49-F238E27FC236}">
                  <a16:creationId xmlns:a16="http://schemas.microsoft.com/office/drawing/2014/main" id="{3A85AD0A-F31C-CE36-E2E5-7C20DEA387EC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68786" y="2111385"/>
            <a:ext cx="8651201" cy="370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3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316AC48-FB9E-B12B-E3BC-DC5404211B32}"/>
              </a:ext>
            </a:extLst>
          </p:cNvPr>
          <p:cNvGrpSpPr/>
          <p:nvPr/>
        </p:nvGrpSpPr>
        <p:grpSpPr>
          <a:xfrm>
            <a:off x="509820" y="1634997"/>
            <a:ext cx="10906494" cy="4017094"/>
            <a:chOff x="538378" y="1539006"/>
            <a:chExt cx="10906494" cy="401709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538378" y="1585782"/>
              <a:ext cx="10906494" cy="3970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2.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실무 활용 가능성</a:t>
              </a:r>
            </a:p>
            <a:p>
              <a:pPr>
                <a:defRPr/>
              </a:pPr>
              <a:endPara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"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마음챙김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챗봇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"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은 다음과 같은 측면에서 실무 활용 가능성이 높다고 판단됩니다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>
                <a:defRPr/>
              </a:pP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정신 건강 서비스 접근성 향상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시간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비용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심리적 장벽으로 인해 정신 건강 서비스를 이용하기 어려웠던 사람들에게 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24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시간 이용 가능한 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챗봇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서비스를 제공함으로써 정신 건강 관리의 문턱을 낮출 수 있습니다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>
                <a:defRPr/>
              </a:pP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개인 맞춤형 심리 관리 지원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 MBTI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기반의 심층 분석과 개인화된 조언을 통해 사용자가 자신의 심리 상태를 이해하고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필요한 도움을 받을 수 있도록 지원합니다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>
                <a:defRPr/>
              </a:pP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정신 건강 문제 예방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챗봇과의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대화를 통해 스트레스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불안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우울 등의 초기 증상을 완화하고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필요한 경우 전문가의 도움을 받을 수 있도록 유도하여 정신 건강 문제를 예방하는 데 기여할 수 있습니다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>
                <a:defRPr/>
              </a:pP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다양한 분야 응용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심리 상담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교육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코칭 등 다양한 분야에서 활용될 수 있습니다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249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316AC48-FB9E-B12B-E3BC-DC5404211B32}"/>
              </a:ext>
            </a:extLst>
          </p:cNvPr>
          <p:cNvGrpSpPr/>
          <p:nvPr/>
        </p:nvGrpSpPr>
        <p:grpSpPr>
          <a:xfrm>
            <a:off x="509820" y="1634997"/>
            <a:ext cx="10906494" cy="5125089"/>
            <a:chOff x="538378" y="1539006"/>
            <a:chExt cx="10906494" cy="51250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538378" y="1585782"/>
              <a:ext cx="10906494" cy="50783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3.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달성도 및 완성도</a:t>
              </a:r>
            </a:p>
            <a:p>
              <a:pPr>
                <a:defRPr/>
              </a:pPr>
              <a:endPara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달성도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초기 계획했던 주요 기능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대화형 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챗봇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심리 분석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결과 시각화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병원 정보 제공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을 모두 구현하여 목표 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달성도는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100%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라고 판단합니다</a:t>
              </a:r>
              <a:r>
                <a:rPr lang="en-US" altLang="ko-KR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완성도</a:t>
              </a:r>
              <a:r>
                <a:rPr lang="en-US" altLang="ko-KR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장점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사용자 친화적인 인터페이스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자연스러운 대화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MBTI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기반 심층 분석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시각화된 결과 제공 등</a:t>
              </a:r>
            </a:p>
            <a:p>
              <a:pPr>
                <a:defRPr/>
              </a:pPr>
              <a:endPara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개선점</a:t>
              </a:r>
              <a:r>
                <a:rPr lang="en-US" altLang="ko-KR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대화 데이터 축적 및 분석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사용자 대화 데이터를 축적하고 분석하여 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챗봇의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성능을 지속적으로 개선해야 합니다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>
                <a:defRPr/>
              </a:pP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심리 분석 알고리즘 고도화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최신 심리학 연구 결과를 반영하고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다양한 심리 검사 도구를 통합하여 분석의 정확도를 높여야 합니다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>
                <a:defRPr/>
              </a:pP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전문가 연계 시스템 구축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필요시 사용자가 전문가와 상담할 수 있도록 연계 시스템을 구축해야 합니다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>
                <a:defRPr/>
              </a:pP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음성 인식 및 합성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(STT/TTS)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기능 개선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더욱 자연스럽고 정확한 음성 인식 및 합성 기능을 제공해야 합니다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8519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316AC48-FB9E-B12B-E3BC-DC5404211B32}"/>
              </a:ext>
            </a:extLst>
          </p:cNvPr>
          <p:cNvGrpSpPr/>
          <p:nvPr/>
        </p:nvGrpSpPr>
        <p:grpSpPr>
          <a:xfrm>
            <a:off x="509820" y="1634997"/>
            <a:ext cx="10906494" cy="2909098"/>
            <a:chOff x="538378" y="1539006"/>
            <a:chExt cx="10906494" cy="290909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538378" y="1585782"/>
              <a:ext cx="10906494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4.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훈련생의 자체적인 평가 의견</a:t>
              </a:r>
            </a:p>
            <a:p>
              <a:pPr>
                <a:defRPr/>
              </a:pPr>
              <a:endPara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본 프로젝트를 통해 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AI 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챗봇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개발의 전 과정을 경험하고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실제 서비스에 적용 가능한 수준의 결과물을 만들어냈다는 점에서 큰 성취감을 느낍니다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특히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en-US" altLang="ko-KR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OpenAI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API, </a:t>
              </a:r>
              <a:r>
                <a:rPr lang="en-US" altLang="ko-KR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FastAPI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Chart.js, Leaflet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등 다양한 기술을 활용하고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en-US" altLang="ko-KR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Vultr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서버에 배포하여 </a:t>
              </a:r>
              <a:r>
                <a:rPr lang="en-US" altLang="ko-KR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DuckDNS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도메인을 적용하는 등 실무적인 경험을 쌓을 수 있었습니다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>
                <a:defRPr/>
              </a:pP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하지만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시간적 제약과 기술적 한계로 인해 초기 계획했던 모든 기능을 완벽하게 구현하지 못한 점은 아쉬움으로 남습니다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앞으로 사용자 피드백을 적극 반영하고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지속적인 기능 개선 및 업데이트를 통해 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"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마음챙김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챗봇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"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을 더욱 발전시켜나가고 싶습니다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38550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316AC48-FB9E-B12B-E3BC-DC5404211B32}"/>
              </a:ext>
            </a:extLst>
          </p:cNvPr>
          <p:cNvGrpSpPr/>
          <p:nvPr/>
        </p:nvGrpSpPr>
        <p:grpSpPr>
          <a:xfrm>
            <a:off x="509820" y="1634997"/>
            <a:ext cx="10906494" cy="4571091"/>
            <a:chOff x="538378" y="1539006"/>
            <a:chExt cx="10906494" cy="45710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538378" y="1585782"/>
              <a:ext cx="10906494" cy="4524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5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느낀 점</a:t>
              </a:r>
            </a:p>
            <a:p>
              <a:pPr>
                <a:defRPr/>
              </a:pPr>
              <a:endPara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협업의 중요성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팀원들과의 협업을 통해 서로의 부족한 부분을 보완하고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더 나은 결과물을 만들어낼 수 있었습니다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>
                <a:defRPr/>
              </a:pP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문제 해결 능력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개발 과정에서 발생하는 다양한 문제들을 해결하면서 문제 해결 능력을 향상시킬 수 있었습니다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>
                <a:defRPr/>
              </a:pP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지속적인 학습의 필요성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 AI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기술은 빠르게 발전하고 있으므로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새로운 기술을 습득하고 적용하는 능력을 꾸준히 키워야 합니다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>
                <a:defRPr/>
              </a:pP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윤리적 책임감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: AI 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챗봇은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사용자의 정신 건강에 영향을 미칠 수 있으므로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개발 과정에서 윤리적인 문제를 신중하게 고려해야 합니다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>
                <a:defRPr/>
              </a:pP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본 프로젝트를 통해 얻은 경험과 지식을 바탕으로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앞으로도 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AI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기술을 활용하여 사회에 긍정적인 영향을 미칠 수 있는 서비스를 개발하는 데 기여하고 싶습니다</a:t>
              </a:r>
              <a:r>
                <a:rPr lang="en-US" altLang="ko-KR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1428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8F8096-D17C-15A7-34ED-DD08BC50AA49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68CD54-D633-5776-71CD-FD7897E3EC30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한국인의 정신 건강을 위한 </a:t>
              </a:r>
              <a:r>
                <a:rPr lang="ko-KR" altLang="en-US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챗봇</a:t>
              </a:r>
              <a:r>
                <a:rPr lang="ko-KR" altLang="en-US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프로젝트</a:t>
              </a:r>
              <a:r>
                <a:rPr lang="en-US" altLang="ko-KR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0" name="그래픽 43">
              <a:extLst>
                <a:ext uri="{FF2B5EF4-FFF2-40B4-BE49-F238E27FC236}">
                  <a16:creationId xmlns:a16="http://schemas.microsoft.com/office/drawing/2014/main" id="{3A85AD0A-F31C-CE36-E2E5-7C20DEA387EC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39051" y="2119159"/>
            <a:ext cx="8888065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5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8F8096-D17C-15A7-34ED-DD08BC50AA49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68CD54-D633-5776-71CD-FD7897E3EC30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한국인의 정신 건강을 위한 </a:t>
              </a:r>
              <a:r>
                <a:rPr lang="ko-KR" altLang="en-US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챗봇</a:t>
              </a:r>
              <a:r>
                <a:rPr lang="ko-KR" altLang="en-US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프로젝트</a:t>
              </a:r>
              <a:r>
                <a:rPr lang="en-US" altLang="ko-KR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0" name="그래픽 43">
              <a:extLst>
                <a:ext uri="{FF2B5EF4-FFF2-40B4-BE49-F238E27FC236}">
                  <a16:creationId xmlns:a16="http://schemas.microsoft.com/office/drawing/2014/main" id="{3A85AD0A-F31C-CE36-E2E5-7C20DEA387EC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73055" y="1954241"/>
            <a:ext cx="6477176" cy="398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247BE64-85B5-7C04-D551-43D7EA2D00D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코드 작성에 구글 </a:t>
              </a:r>
              <a:r>
                <a:rPr lang="en-US" altLang="ko-KR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AI </a:t>
              </a:r>
              <a:r>
                <a:rPr lang="ko-KR" altLang="en-US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사용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BDFBBF1-E84A-9DDF-73E2-960C99C4BAB5}"/>
              </a:ext>
            </a:extLst>
          </p:cNvPr>
          <p:cNvGrpSpPr/>
          <p:nvPr/>
        </p:nvGrpSpPr>
        <p:grpSpPr>
          <a:xfrm>
            <a:off x="515380" y="2097591"/>
            <a:ext cx="11218265" cy="378909"/>
            <a:chOff x="541891" y="2097591"/>
            <a:chExt cx="11218265" cy="37890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E5DD20A-D98D-477C-D6C5-F50C33B663C9}"/>
                </a:ext>
              </a:extLst>
            </p:cNvPr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67EBB8-F256-651E-8870-1A2D77D8249A}"/>
                </a:ext>
              </a:extLst>
            </p:cNvPr>
            <p:cNvSpPr txBox="1"/>
            <p:nvPr/>
          </p:nvSpPr>
          <p:spPr>
            <a:xfrm>
              <a:off x="760387" y="2136129"/>
              <a:ext cx="54701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운영 중 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멘토</a:t>
              </a:r>
              <a:r>
                <a:rPr lang="ko-KR" altLang="en-US" sz="1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지원</a:t>
              </a:r>
              <a:r>
                <a:rPr lang="en-US" altLang="ko-KR" sz="1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163957"/>
              </p:ext>
            </p:extLst>
          </p:nvPr>
        </p:nvGraphicFramePr>
        <p:xfrm>
          <a:off x="524528" y="2721878"/>
          <a:ext cx="11218265" cy="3666223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김현우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김민수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4453" y="6126651"/>
            <a:ext cx="109959" cy="10995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EDF178-AE45-78BF-93DC-29DA514FC743}"/>
              </a:ext>
            </a:extLst>
          </p:cNvPr>
          <p:cNvGrpSpPr/>
          <p:nvPr/>
        </p:nvGrpSpPr>
        <p:grpSpPr>
          <a:xfrm>
            <a:off x="4525872" y="3492488"/>
            <a:ext cx="2713128" cy="358635"/>
            <a:chOff x="4525872" y="3492488"/>
            <a:chExt cx="2713128" cy="358635"/>
          </a:xfrm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A4D5C7C2-665C-7F5E-7CF3-7A15FA837188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3AFCED98-113B-F75D-CEB2-39E813851D55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44" name="그래픽 143">
              <a:extLst>
                <a:ext uri="{FF2B5EF4-FFF2-40B4-BE49-F238E27FC236}">
                  <a16:creationId xmlns:a16="http://schemas.microsoft.com/office/drawing/2014/main" id="{9FA35B57-A2CE-9C5D-103D-53DF07421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CB858A7-1A91-D7F1-463B-A7B454AD0CA1}"/>
                </a:ext>
              </a:extLst>
            </p:cNvPr>
            <p:cNvSpPr txBox="1"/>
            <p:nvPr/>
          </p:nvSpPr>
          <p:spPr>
            <a:xfrm>
              <a:off x="5023036" y="3519045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 및 정규화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5DB9036-58B9-295D-B4CC-A3EFD9142DF6}"/>
              </a:ext>
            </a:extLst>
          </p:cNvPr>
          <p:cNvGrpSpPr/>
          <p:nvPr/>
        </p:nvGrpSpPr>
        <p:grpSpPr>
          <a:xfrm>
            <a:off x="7579407" y="3492488"/>
            <a:ext cx="2713128" cy="358635"/>
            <a:chOff x="7579407" y="3492488"/>
            <a:chExt cx="2713128" cy="358635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E559751F-6247-AD32-B4A0-3DA72EDF65A4}"/>
                </a:ext>
              </a:extLst>
            </p:cNvPr>
            <p:cNvSpPr/>
            <p:nvPr/>
          </p:nvSpPr>
          <p:spPr>
            <a:xfrm>
              <a:off x="7579407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EE6FB7C8-B9B4-50B1-FEB2-7CBC32B9A834}"/>
                </a:ext>
              </a:extLst>
            </p:cNvPr>
            <p:cNvSpPr/>
            <p:nvPr/>
          </p:nvSpPr>
          <p:spPr>
            <a:xfrm>
              <a:off x="7579407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6939653-3B3C-D5B2-6EA2-213E296BF351}"/>
                </a:ext>
              </a:extLst>
            </p:cNvPr>
            <p:cNvSpPr txBox="1"/>
            <p:nvPr/>
          </p:nvSpPr>
          <p:spPr>
            <a:xfrm>
              <a:off x="8133721" y="3519045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모바일 서비스 테스팅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53" name="그래픽 152">
              <a:extLst>
                <a:ext uri="{FF2B5EF4-FFF2-40B4-BE49-F238E27FC236}">
                  <a16:creationId xmlns:a16="http://schemas.microsoft.com/office/drawing/2014/main" id="{174C7E6C-425A-20A4-A214-6EC75734B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84515" y="3567030"/>
              <a:ext cx="191121" cy="203862"/>
            </a:xfrm>
            <a:prstGeom prst="rect">
              <a:avLst/>
            </a:prstGeom>
          </p:spPr>
        </p:pic>
      </p:grp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D1088FFE-778C-CF69-A75E-E82D40CEA0C5}"/>
              </a:ext>
            </a:extLst>
          </p:cNvPr>
          <p:cNvSpPr/>
          <p:nvPr/>
        </p:nvSpPr>
        <p:spPr>
          <a:xfrm>
            <a:off x="4525872" y="4251550"/>
            <a:ext cx="2713128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E1389372-CDE5-C988-2498-F8F7850DB589}"/>
              </a:ext>
            </a:extLst>
          </p:cNvPr>
          <p:cNvSpPr/>
          <p:nvPr/>
        </p:nvSpPr>
        <p:spPr>
          <a:xfrm>
            <a:off x="4525872" y="4251550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227B33D-FA37-7FD5-4D04-ACA8DC6D3ADC}"/>
              </a:ext>
            </a:extLst>
          </p:cNvPr>
          <p:cNvSpPr txBox="1"/>
          <p:nvPr/>
        </p:nvSpPr>
        <p:spPr>
          <a:xfrm>
            <a:off x="5023036" y="4278107"/>
            <a:ext cx="1866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 플랫폼 구현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0" name="그래픽 179">
            <a:extLst>
              <a:ext uri="{FF2B5EF4-FFF2-40B4-BE49-F238E27FC236}">
                <a16:creationId xmlns:a16="http://schemas.microsoft.com/office/drawing/2014/main" id="{6D277CD9-1D6B-BCDF-F5CB-1AF8956FB3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93097" y="4335700"/>
            <a:ext cx="216867" cy="19329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65C588E-981B-4FC3-FE5C-730A56AC180D}"/>
              </a:ext>
            </a:extLst>
          </p:cNvPr>
          <p:cNvGrpSpPr/>
          <p:nvPr/>
        </p:nvGrpSpPr>
        <p:grpSpPr>
          <a:xfrm>
            <a:off x="4525872" y="5045671"/>
            <a:ext cx="2713128" cy="358635"/>
            <a:chOff x="4525872" y="5045671"/>
            <a:chExt cx="2713128" cy="358635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303154F9-B8AC-372E-0CDB-A0DDCCE0AED9}"/>
                </a:ext>
              </a:extLst>
            </p:cNvPr>
            <p:cNvSpPr/>
            <p:nvPr/>
          </p:nvSpPr>
          <p:spPr>
            <a:xfrm>
              <a:off x="4525872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DACC4B7D-2BE7-C756-2D53-813C9C1FF2EE}"/>
                </a:ext>
              </a:extLst>
            </p:cNvPr>
            <p:cNvSpPr/>
            <p:nvPr/>
          </p:nvSpPr>
          <p:spPr>
            <a:xfrm>
              <a:off x="4525872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EEA2092-389C-0AA3-CDE5-12283C706BA3}"/>
                </a:ext>
              </a:extLst>
            </p:cNvPr>
            <p:cNvSpPr txBox="1"/>
            <p:nvPr/>
          </p:nvSpPr>
          <p:spPr>
            <a:xfrm>
              <a:off x="5023036" y="507222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 시스템 설계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2" name="그래픽 181">
              <a:extLst>
                <a:ext uri="{FF2B5EF4-FFF2-40B4-BE49-F238E27FC236}">
                  <a16:creationId xmlns:a16="http://schemas.microsoft.com/office/drawing/2014/main" id="{868BBF98-12BA-9238-1643-BF7C1BA2E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02565" y="5120407"/>
              <a:ext cx="219805" cy="20148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D315D2B-355C-1615-E050-9A778001B89F}"/>
              </a:ext>
            </a:extLst>
          </p:cNvPr>
          <p:cNvGrpSpPr/>
          <p:nvPr/>
        </p:nvGrpSpPr>
        <p:grpSpPr>
          <a:xfrm>
            <a:off x="7579407" y="5045671"/>
            <a:ext cx="2713128" cy="358635"/>
            <a:chOff x="7579407" y="5045671"/>
            <a:chExt cx="2713128" cy="358635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C9D6C950-8B41-2D76-50B6-0D646375AB0D}"/>
                </a:ext>
              </a:extLst>
            </p:cNvPr>
            <p:cNvSpPr/>
            <p:nvPr/>
          </p:nvSpPr>
          <p:spPr>
            <a:xfrm>
              <a:off x="7579407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B587C0B1-E8A6-C24D-7642-E82E3112FECD}"/>
                </a:ext>
              </a:extLst>
            </p:cNvPr>
            <p:cNvSpPr/>
            <p:nvPr/>
          </p:nvSpPr>
          <p:spPr>
            <a:xfrm>
              <a:off x="7579407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24B626D-98A1-99BA-C6BF-9429BF93797D}"/>
                </a:ext>
              </a:extLst>
            </p:cNvPr>
            <p:cNvSpPr txBox="1"/>
            <p:nvPr/>
          </p:nvSpPr>
          <p:spPr>
            <a:xfrm>
              <a:off x="8133721" y="507222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텍스트 마이닝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4" name="그래픽 183">
              <a:extLst>
                <a:ext uri="{FF2B5EF4-FFF2-40B4-BE49-F238E27FC236}">
                  <a16:creationId xmlns:a16="http://schemas.microsoft.com/office/drawing/2014/main" id="{A974807F-F190-B444-17DF-2D7DAC1BA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638343" y="5153798"/>
              <a:ext cx="240516" cy="15032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D67248-D905-9E52-5F24-7FF8A07814EF}"/>
              </a:ext>
            </a:extLst>
          </p:cNvPr>
          <p:cNvGrpSpPr/>
          <p:nvPr/>
        </p:nvGrpSpPr>
        <p:grpSpPr>
          <a:xfrm>
            <a:off x="7579407" y="4251550"/>
            <a:ext cx="2713128" cy="358635"/>
            <a:chOff x="7579407" y="4251550"/>
            <a:chExt cx="2713128" cy="358635"/>
          </a:xfrm>
        </p:grpSpPr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FEA7CFED-846E-5236-EA65-8F066B703370}"/>
                </a:ext>
              </a:extLst>
            </p:cNvPr>
            <p:cNvSpPr/>
            <p:nvPr/>
          </p:nvSpPr>
          <p:spPr>
            <a:xfrm>
              <a:off x="7579407" y="4251550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F6B7CC6-DD9D-E65B-295A-7E37D0E9510A}"/>
                </a:ext>
              </a:extLst>
            </p:cNvPr>
            <p:cNvSpPr/>
            <p:nvPr/>
          </p:nvSpPr>
          <p:spPr>
            <a:xfrm>
              <a:off x="7579407" y="4251550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1E9FBEB-C5FB-ED00-2326-8673D24E284C}"/>
                </a:ext>
              </a:extLst>
            </p:cNvPr>
            <p:cNvSpPr txBox="1"/>
            <p:nvPr/>
          </p:nvSpPr>
          <p:spPr>
            <a:xfrm>
              <a:off x="8133721" y="4278107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외부 데이터 수집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6" name="그래픽 185">
              <a:extLst>
                <a:ext uri="{FF2B5EF4-FFF2-40B4-BE49-F238E27FC236}">
                  <a16:creationId xmlns:a16="http://schemas.microsoft.com/office/drawing/2014/main" id="{F0589C36-6558-DE35-D2A0-47812F49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650477" y="4316867"/>
              <a:ext cx="228600" cy="219075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C0E3E7-9FDB-37CF-3936-26B9B88D8B94}"/>
              </a:ext>
            </a:extLst>
          </p:cNvPr>
          <p:cNvGrpSpPr/>
          <p:nvPr/>
        </p:nvGrpSpPr>
        <p:grpSpPr>
          <a:xfrm>
            <a:off x="4525872" y="5811259"/>
            <a:ext cx="4350872" cy="358635"/>
            <a:chOff x="4525872" y="5811259"/>
            <a:chExt cx="4350872" cy="358635"/>
          </a:xfrm>
        </p:grpSpPr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19D2DE3A-159C-0678-7722-8165D6D67C45}"/>
                </a:ext>
              </a:extLst>
            </p:cNvPr>
            <p:cNvSpPr/>
            <p:nvPr/>
          </p:nvSpPr>
          <p:spPr>
            <a:xfrm>
              <a:off x="4525872" y="5811259"/>
              <a:ext cx="3749754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61E2BFB1-E502-EFDF-F184-F6517E943CFC}"/>
                </a:ext>
              </a:extLst>
            </p:cNvPr>
            <p:cNvSpPr/>
            <p:nvPr/>
          </p:nvSpPr>
          <p:spPr>
            <a:xfrm>
              <a:off x="4525872" y="5811259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317FFBC-1EEA-B2D2-BB82-A575356B1646}"/>
                </a:ext>
              </a:extLst>
            </p:cNvPr>
            <p:cNvSpPr txBox="1"/>
            <p:nvPr/>
          </p:nvSpPr>
          <p:spPr>
            <a:xfrm>
              <a:off x="5023036" y="5837816"/>
              <a:ext cx="38537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주제 선정 피드백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 질의응답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8" name="그래픽 187">
              <a:extLst>
                <a:ext uri="{FF2B5EF4-FFF2-40B4-BE49-F238E27FC236}">
                  <a16:creationId xmlns:a16="http://schemas.microsoft.com/office/drawing/2014/main" id="{0B218DBD-C891-ACA9-3D98-24305179C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606764" y="5897394"/>
              <a:ext cx="186838" cy="182946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5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700000">
            <a:off x="11833039" y="5062495"/>
            <a:ext cx="154011" cy="1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85117FB-7436-83E8-CACF-9CC7B72D927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프로젝트의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사전 기획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과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수행 및 완료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과정으로 나누어서 작성한다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417819"/>
              </p:ext>
            </p:extLst>
          </p:nvPr>
        </p:nvGraphicFramePr>
        <p:xfrm>
          <a:off x="491152" y="2034110"/>
          <a:ext cx="11218265" cy="461501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2/12(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2/14(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2/15(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2/16(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 스토리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와이어프레임</a:t>
                      </a:r>
                      <a:endParaRPr lang="en-US" altLang="ko-KR" sz="1200" b="1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전처리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2/17(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2/18(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협약기업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데이터 협조</a:t>
                      </a:r>
                      <a:endParaRPr lang="en-US" altLang="ko-KR" sz="1200" b="1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모델링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2/19(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2/28(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중간 점검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 구축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3/1(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3/7(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  <a:endParaRPr lang="ko-KR" altLang="en-US" sz="1200" b="1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3/8(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3/9(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저작권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개인정보 보호</a:t>
                      </a:r>
                      <a:endParaRPr lang="en-US" altLang="ko-KR" sz="1200" b="1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배포</a:t>
                      </a:r>
                      <a:endParaRPr lang="ko-KR" altLang="en-US" sz="1200" b="1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예외처리</a:t>
                      </a:r>
                      <a:endParaRPr lang="en-US" altLang="ko-KR" sz="1200" b="1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58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2/12(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~3/10(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200" b="1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53009"/>
                  </a:ext>
                </a:extLst>
              </a:tr>
            </a:tbl>
          </a:graphicData>
        </a:graphic>
      </p:graphicFrame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4403812" y="2540062"/>
            <a:ext cx="2474844" cy="326913"/>
            <a:chOff x="4574111" y="3307757"/>
            <a:chExt cx="2474844" cy="32691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1" y="3307757"/>
              <a:ext cx="2474844" cy="326913"/>
              <a:chOff x="4665551" y="3307757"/>
              <a:chExt cx="2474844" cy="326913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8777C6-37C6-2C9B-E4E8-F841A676F252}"/>
              </a:ext>
            </a:extLst>
          </p:cNvPr>
          <p:cNvGrpSpPr/>
          <p:nvPr/>
        </p:nvGrpSpPr>
        <p:grpSpPr>
          <a:xfrm>
            <a:off x="7213438" y="2540062"/>
            <a:ext cx="1446165" cy="326913"/>
            <a:chOff x="7383737" y="3307757"/>
            <a:chExt cx="1446165" cy="32691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5D00CAB-39EC-5F44-BC5A-AD56D3CB3D2E}"/>
                </a:ext>
              </a:extLst>
            </p:cNvPr>
            <p:cNvGrpSpPr/>
            <p:nvPr/>
          </p:nvGrpSpPr>
          <p:grpSpPr>
            <a:xfrm>
              <a:off x="7383737" y="3307757"/>
              <a:ext cx="1446165" cy="326913"/>
              <a:chOff x="4665551" y="3307757"/>
              <a:chExt cx="1446165" cy="326913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16429E9-8018-650E-0A76-0F372A969D0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1446165" cy="326913"/>
                <a:chOff x="4665552" y="3307757"/>
                <a:chExt cx="1548052" cy="358635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71A39B3E-69FF-C3F1-24C8-64A4F4271D6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54805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5F7042F3-8D75-1DD9-4294-AE00C5FD31F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61B534-EA92-F4BB-D3E0-0D678E22BB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0930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기획안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7" name="그래픽 106">
              <a:extLst>
                <a:ext uri="{FF2B5EF4-FFF2-40B4-BE49-F238E27FC236}">
                  <a16:creationId xmlns:a16="http://schemas.microsoft.com/office/drawing/2014/main" id="{91B6FA92-3B1E-BAF5-F2DD-ED657763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C2B727-B097-F8BF-18D1-2BB4C23A519E}"/>
              </a:ext>
            </a:extLst>
          </p:cNvPr>
          <p:cNvGrpSpPr/>
          <p:nvPr/>
        </p:nvGrpSpPr>
        <p:grpSpPr>
          <a:xfrm>
            <a:off x="4403812" y="3073462"/>
            <a:ext cx="2474845" cy="326913"/>
            <a:chOff x="4574111" y="3841157"/>
            <a:chExt cx="2474845" cy="32691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CD6E83C-DB2E-7D5C-2AC4-D5A1AFF39FB6}"/>
                </a:ext>
              </a:extLst>
            </p:cNvPr>
            <p:cNvGrpSpPr/>
            <p:nvPr/>
          </p:nvGrpSpPr>
          <p:grpSpPr>
            <a:xfrm>
              <a:off x="4574111" y="3841157"/>
              <a:ext cx="2474845" cy="326913"/>
              <a:chOff x="4665551" y="3307757"/>
              <a:chExt cx="2474845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E9A50F4-E71B-661C-F76E-57AAD92A8ACF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DC02287B-1188-F76D-E52E-E08196FE2CE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E1BC6DA3-FFD4-0534-D4E1-8B56407D797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48405A1-81F1-1A77-3467-B61984F7C15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필요 데이터  및 수집 </a:t>
                </a:r>
                <a:r>
                  <a:rPr lang="ko-KR" altLang="en-US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절차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84F05-8158-F45F-6103-1BF5031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055C24-6525-E6A2-FD97-074FB7AE5900}"/>
              </a:ext>
            </a:extLst>
          </p:cNvPr>
          <p:cNvGrpSpPr/>
          <p:nvPr/>
        </p:nvGrpSpPr>
        <p:grpSpPr>
          <a:xfrm>
            <a:off x="7213439" y="3073462"/>
            <a:ext cx="1716293" cy="326913"/>
            <a:chOff x="7383738" y="3841157"/>
            <a:chExt cx="1716293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E9D9B01-A33B-D7D2-85F0-D7D5F384A55C}"/>
                </a:ext>
              </a:extLst>
            </p:cNvPr>
            <p:cNvGrpSpPr/>
            <p:nvPr/>
          </p:nvGrpSpPr>
          <p:grpSpPr>
            <a:xfrm>
              <a:off x="7383738" y="3841157"/>
              <a:ext cx="1716293" cy="326913"/>
              <a:chOff x="4665552" y="3307757"/>
              <a:chExt cx="1716293" cy="326913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1DE10FA-FC55-D960-9DE7-5C37EB730A18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3"/>
                <a:chOff x="4665552" y="3307757"/>
                <a:chExt cx="1827181" cy="358635"/>
              </a:xfrm>
            </p:grpSpPr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1F9F6BCD-1E50-DC25-3DA6-02B9912671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A740A6B6-586D-30F6-3FD5-BE2EADC6724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0CA86B6-E11A-4CCB-186F-0F7E9CCD0942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3631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 수집</a:t>
                </a:r>
                <a:endPara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endParaRPr>
              </a:p>
            </p:txBody>
          </p:sp>
        </p:grpSp>
        <p:pic>
          <p:nvPicPr>
            <p:cNvPr id="109" name="그래픽 108">
              <a:extLst>
                <a:ext uri="{FF2B5EF4-FFF2-40B4-BE49-F238E27FC236}">
                  <a16:creationId xmlns:a16="http://schemas.microsoft.com/office/drawing/2014/main" id="{1189161E-548A-6C49-38FE-EFA41786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6F0D4E-432C-3F96-3EA3-85698E2C9828}"/>
              </a:ext>
            </a:extLst>
          </p:cNvPr>
          <p:cNvGrpSpPr/>
          <p:nvPr/>
        </p:nvGrpSpPr>
        <p:grpSpPr>
          <a:xfrm>
            <a:off x="4403812" y="3602099"/>
            <a:ext cx="2456768" cy="326913"/>
            <a:chOff x="4574111" y="4369794"/>
            <a:chExt cx="2456768" cy="326913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27E8274-0A2C-8357-6959-DE160D7042F3}"/>
                </a:ext>
              </a:extLst>
            </p:cNvPr>
            <p:cNvGrpSpPr/>
            <p:nvPr/>
          </p:nvGrpSpPr>
          <p:grpSpPr>
            <a:xfrm>
              <a:off x="4574111" y="4369794"/>
              <a:ext cx="2456768" cy="326913"/>
              <a:chOff x="4665551" y="3307757"/>
              <a:chExt cx="2456768" cy="326913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CB7853C-4AC9-1069-44B0-8817D1F1FD5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8E545408-E50B-6F90-D463-953D3929A35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9F59F47-FAF7-0CDE-8C5F-5CB9BE8DB0C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7DBD37F-43AA-5CBF-7186-80246886312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 정제 및 정규화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15183D72-F3C9-5CD5-A80E-1E66FBC59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82DD9C-6CFA-79A9-21D9-D91086EC0AAE}"/>
              </a:ext>
            </a:extLst>
          </p:cNvPr>
          <p:cNvGrpSpPr/>
          <p:nvPr/>
        </p:nvGrpSpPr>
        <p:grpSpPr>
          <a:xfrm>
            <a:off x="4403812" y="4129149"/>
            <a:ext cx="2456768" cy="326913"/>
            <a:chOff x="4574111" y="4896844"/>
            <a:chExt cx="2456768" cy="326913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00DF8E4-19D4-A618-4116-A49208004C00}"/>
                </a:ext>
              </a:extLst>
            </p:cNvPr>
            <p:cNvGrpSpPr/>
            <p:nvPr/>
          </p:nvGrpSpPr>
          <p:grpSpPr>
            <a:xfrm>
              <a:off x="4574111" y="4896844"/>
              <a:ext cx="2456768" cy="326913"/>
              <a:chOff x="4665551" y="3307757"/>
              <a:chExt cx="2456768" cy="326913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C15FE9-37C0-C698-231F-B566813453D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9" name="사각형: 둥근 모서리 78">
                  <a:extLst>
                    <a:ext uri="{FF2B5EF4-FFF2-40B4-BE49-F238E27FC236}">
                      <a16:creationId xmlns:a16="http://schemas.microsoft.com/office/drawing/2014/main" id="{609A3379-4631-8276-AF8A-10994CDEF09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5E20FC97-1169-EB3D-C18F-8768D8E1244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F4CF284-F5E9-7E56-4BF0-D714FE48825D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모형 구현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6" name="그래픽 115">
              <a:extLst>
                <a:ext uri="{FF2B5EF4-FFF2-40B4-BE49-F238E27FC236}">
                  <a16:creationId xmlns:a16="http://schemas.microsoft.com/office/drawing/2014/main" id="{F79D55F9-8B33-7828-2890-B15818F0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92785A-1488-81E8-8926-A91D1A214D4B}"/>
              </a:ext>
            </a:extLst>
          </p:cNvPr>
          <p:cNvGrpSpPr/>
          <p:nvPr/>
        </p:nvGrpSpPr>
        <p:grpSpPr>
          <a:xfrm>
            <a:off x="4403812" y="4659374"/>
            <a:ext cx="2474845" cy="326913"/>
            <a:chOff x="4574111" y="5427069"/>
            <a:chExt cx="2474845" cy="326913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A3DDF3FC-4E6B-2215-D355-EF844455C59D}"/>
                </a:ext>
              </a:extLst>
            </p:cNvPr>
            <p:cNvGrpSpPr/>
            <p:nvPr/>
          </p:nvGrpSpPr>
          <p:grpSpPr>
            <a:xfrm>
              <a:off x="4574111" y="5427069"/>
              <a:ext cx="2474845" cy="326913"/>
              <a:chOff x="4665551" y="3307757"/>
              <a:chExt cx="2474845" cy="326913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B9F5418-A583-2D10-0E17-270C2518FD59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085CAA8B-560C-951E-7A12-FF6ED0E82B0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BA64813E-02E1-AB0E-776B-F41AF9BB336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36BC604-1341-255F-4D68-038320EDB4D1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0" fontAlgn="ctr">
                  <a:spcBef>
                    <a:spcPts val="600"/>
                  </a:spcBef>
                  <a:buFont typeface="Arial" panose="020B0604020202020204" pitchFamily="34" charset="0"/>
                  <a:buNone/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모바일 서비스 시스템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7" name="그래픽 116">
              <a:extLst>
                <a:ext uri="{FF2B5EF4-FFF2-40B4-BE49-F238E27FC236}">
                  <a16:creationId xmlns:a16="http://schemas.microsoft.com/office/drawing/2014/main" id="{01B09901-6B22-2819-F326-A2CC1AA6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C40BBE-095E-01FB-2528-6DF0EF1A33DB}"/>
              </a:ext>
            </a:extLst>
          </p:cNvPr>
          <p:cNvGrpSpPr/>
          <p:nvPr/>
        </p:nvGrpSpPr>
        <p:grpSpPr>
          <a:xfrm>
            <a:off x="7213439" y="4659374"/>
            <a:ext cx="1936899" cy="326914"/>
            <a:chOff x="7383738" y="5427069"/>
            <a:chExt cx="1936899" cy="326914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6131837-9B70-2254-3652-7A3BBC83141F}"/>
                </a:ext>
              </a:extLst>
            </p:cNvPr>
            <p:cNvGrpSpPr/>
            <p:nvPr/>
          </p:nvGrpSpPr>
          <p:grpSpPr>
            <a:xfrm>
              <a:off x="7383738" y="5427069"/>
              <a:ext cx="1936899" cy="326914"/>
              <a:chOff x="4665552" y="3307757"/>
              <a:chExt cx="1936899" cy="326914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DB2CC05-7D07-CB94-1C11-AA6CA7F3F719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4"/>
                <a:chOff x="4665552" y="3307756"/>
                <a:chExt cx="1827181" cy="358636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id="{CE4D7620-95B3-3AFE-FF16-14EA352FDE4C}"/>
                    </a:ext>
                  </a:extLst>
                </p:cNvPr>
                <p:cNvSpPr/>
                <p:nvPr/>
              </p:nvSpPr>
              <p:spPr>
                <a:xfrm>
                  <a:off x="4665552" y="3307756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4AF9CA9-195E-A7C9-670D-7BCD3B05EC8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AE65555-DE71-51FC-E0CD-0ACA6582EEE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58379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모바일 플랫폼 구현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D020AD65-5473-489B-22AE-45FCA857C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5505502"/>
              <a:ext cx="149803" cy="180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3495</Words>
  <Application>Microsoft Office PowerPoint</Application>
  <PresentationFormat>와이드스크린</PresentationFormat>
  <Paragraphs>862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1" baseType="lpstr">
      <vt:lpstr>Pretendard SemiBold</vt:lpstr>
      <vt:lpstr>맑은 고딕</vt:lpstr>
      <vt:lpstr>맑은 고딕 Semilight</vt:lpstr>
      <vt:lpstr>세방고딕 Bold</vt:lpstr>
      <vt:lpstr>세방고딕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2025-03-07T07:41:29Z</dcterms:created>
  <dcterms:modified xsi:type="dcterms:W3CDTF">2025-03-10T03:19:14Z</dcterms:modified>
  <cp:version/>
</cp:coreProperties>
</file>